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677" r:id="rId2"/>
  </p:sldMasterIdLst>
  <p:sldIdLst>
    <p:sldId id="263" r:id="rId3"/>
    <p:sldId id="256" r:id="rId4"/>
    <p:sldId id="264" r:id="rId5"/>
    <p:sldId id="265" r:id="rId6"/>
    <p:sldId id="257" r:id="rId7"/>
    <p:sldId id="258" r:id="rId8"/>
    <p:sldId id="266" r:id="rId9"/>
    <p:sldId id="259" r:id="rId10"/>
    <p:sldId id="260" r:id="rId11"/>
    <p:sldId id="261" r:id="rId12"/>
    <p:sldId id="262"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2D4E62-743A-4554-931F-0FA058CB9408}">
          <p14:sldIdLst>
            <p14:sldId id="263"/>
            <p14:sldId id="256"/>
            <p14:sldId id="264"/>
            <p14:sldId id="265"/>
            <p14:sldId id="257"/>
            <p14:sldId id="258"/>
            <p14:sldId id="266"/>
            <p14:sldId id="259"/>
            <p14:sldId id="260"/>
            <p14:sldId id="261"/>
            <p14:sldId id="262"/>
            <p14:sldId id="267"/>
            <p14:sldId id="268"/>
          </p14:sldIdLst>
        </p14:section>
        <p14:section name="Untitled Section" id="{23D9EB35-1336-471A-8A8C-2EA449439C45}">
          <p14:sldIdLst>
            <p14:sldId id="269"/>
            <p14:sldId id="270"/>
          </p14:sldIdLst>
        </p14:section>
        <p14:section name="Untitled Section" id="{06B88EFF-D3AA-49F2-88B6-1D6D477B2A6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010"/>
    <a:srgbClr val="F8F9FA"/>
    <a:srgbClr val="EAE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31423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576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876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0290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0173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467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667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8563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6147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0804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865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447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3690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2502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016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9777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7297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2100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6169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150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88433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056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9307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156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044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61BEF0D-F0BB-DE4B-95CE-6DB70DBA9567}" type="datetimeFigureOut">
              <a:rPr lang="en-US" smtClean="0"/>
              <a:pPr/>
              <a:t>10/27/2023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858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1BEF0D-F0BB-DE4B-95CE-6DB70DBA9567}" type="datetimeFigureOut">
              <a:rPr lang="en-US" smtClean="0"/>
              <a:pPr/>
              <a:t>10/27/2023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794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61BEF0D-F0BB-DE4B-95CE-6DB70DBA9567}" type="datetimeFigureOut">
              <a:rPr lang="en-US" smtClean="0"/>
              <a:pPr/>
              <a:t>10/27/2023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48064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09749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C662-5E7F-2654-D3FE-6B51CD454609}"/>
              </a:ext>
            </a:extLst>
          </p:cNvPr>
          <p:cNvSpPr>
            <a:spLocks noGrp="1"/>
          </p:cNvSpPr>
          <p:nvPr>
            <p:ph type="ctrTitle"/>
          </p:nvPr>
        </p:nvSpPr>
        <p:spPr>
          <a:xfrm>
            <a:off x="1600200" y="606490"/>
            <a:ext cx="8991600" cy="2157211"/>
          </a:xfrm>
        </p:spPr>
        <p:txBody>
          <a:bodyPr>
            <a:normAutofit fontScale="90000"/>
          </a:bodyPr>
          <a:lstStyle/>
          <a:p>
            <a:r>
              <a:rPr lang="en-US" sz="4000" b="1" u="sng" dirty="0"/>
              <a:t>PRESENTATION</a:t>
            </a:r>
            <a:br>
              <a:rPr lang="en-US" sz="4000" dirty="0"/>
            </a:br>
            <a:r>
              <a:rPr lang="en-US" dirty="0"/>
              <a:t> </a:t>
            </a:r>
            <a:br>
              <a:rPr lang="en-US" dirty="0"/>
            </a:br>
            <a:r>
              <a:rPr lang="en-US" sz="3600" dirty="0"/>
              <a:t>CASE STUDY on </a:t>
            </a:r>
            <a:br>
              <a:rPr lang="en-US" sz="3600" dirty="0"/>
            </a:br>
            <a:r>
              <a:rPr lang="en-US" sz="3600" dirty="0"/>
              <a:t>any natural disaster</a:t>
            </a:r>
            <a:endParaRPr lang="en-IN" sz="3600" dirty="0"/>
          </a:p>
        </p:txBody>
      </p:sp>
      <p:sp>
        <p:nvSpPr>
          <p:cNvPr id="3" name="Subtitle 2">
            <a:extLst>
              <a:ext uri="{FF2B5EF4-FFF2-40B4-BE49-F238E27FC236}">
                <a16:creationId xmlns:a16="http://schemas.microsoft.com/office/drawing/2014/main" id="{74E68DD3-E2A4-A924-E9C0-FD198B2ACFFC}"/>
              </a:ext>
            </a:extLst>
          </p:cNvPr>
          <p:cNvSpPr>
            <a:spLocks noGrp="1"/>
          </p:cNvSpPr>
          <p:nvPr>
            <p:ph type="subTitle" idx="1"/>
          </p:nvPr>
        </p:nvSpPr>
        <p:spPr>
          <a:xfrm>
            <a:off x="4338734" y="3429000"/>
            <a:ext cx="7069494" cy="2472612"/>
          </a:xfrm>
        </p:spPr>
        <p:txBody>
          <a:bodyPr>
            <a:normAutofit lnSpcReduction="10000"/>
          </a:bodyPr>
          <a:lstStyle/>
          <a:p>
            <a:pPr algn="l"/>
            <a:r>
              <a:rPr lang="en-US" dirty="0">
                <a:solidFill>
                  <a:schemeClr val="bg1"/>
                </a:solidFill>
              </a:rPr>
              <a:t>           SUBMITTED BY :  </a:t>
            </a:r>
          </a:p>
          <a:p>
            <a:pPr algn="l"/>
            <a:endParaRPr lang="en-US" dirty="0">
              <a:solidFill>
                <a:schemeClr val="bg1"/>
              </a:solidFill>
            </a:endParaRPr>
          </a:p>
          <a:p>
            <a:pPr algn="l"/>
            <a:r>
              <a:rPr lang="en-US" u="sng" dirty="0">
                <a:solidFill>
                  <a:schemeClr val="bg1"/>
                </a:solidFill>
              </a:rPr>
              <a:t>ANHAD ARSHNOOR SINGH</a:t>
            </a:r>
          </a:p>
          <a:p>
            <a:pPr algn="l"/>
            <a:r>
              <a:rPr lang="en-US" dirty="0">
                <a:solidFill>
                  <a:schemeClr val="bg1"/>
                </a:solidFill>
              </a:rPr>
              <a:t>           CRN : 2221144</a:t>
            </a:r>
          </a:p>
          <a:p>
            <a:pPr algn="l"/>
            <a:r>
              <a:rPr lang="en-US" dirty="0">
                <a:solidFill>
                  <a:schemeClr val="bg1"/>
                </a:solidFill>
              </a:rPr>
              <a:t>           URN : 2303077</a:t>
            </a:r>
          </a:p>
          <a:p>
            <a:r>
              <a:rPr lang="en-US" dirty="0">
                <a:solidFill>
                  <a:schemeClr val="bg1"/>
                </a:solidFill>
              </a:rPr>
              <a:t>		</a:t>
            </a:r>
            <a:endParaRPr lang="en-IN" dirty="0">
              <a:solidFill>
                <a:schemeClr val="bg1"/>
              </a:solidFill>
            </a:endParaRPr>
          </a:p>
        </p:txBody>
      </p:sp>
    </p:spTree>
    <p:extLst>
      <p:ext uri="{BB962C8B-B14F-4D97-AF65-F5344CB8AC3E}">
        <p14:creationId xmlns:p14="http://schemas.microsoft.com/office/powerpoint/2010/main" val="49638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AB21-6F7E-96F4-35DD-B2C782EE1999}"/>
              </a:ext>
            </a:extLst>
          </p:cNvPr>
          <p:cNvSpPr>
            <a:spLocks noGrp="1"/>
          </p:cNvSpPr>
          <p:nvPr>
            <p:ph type="title"/>
          </p:nvPr>
        </p:nvSpPr>
        <p:spPr>
          <a:xfrm>
            <a:off x="2592925" y="624110"/>
            <a:ext cx="8911687" cy="831466"/>
          </a:xfrm>
          <a:noFill/>
          <a:ln>
            <a:noFill/>
          </a:ln>
        </p:spPr>
        <p:txBody>
          <a:bodyPr>
            <a:normAutofit fontScale="90000"/>
          </a:bodyPr>
          <a:lstStyle/>
          <a:p>
            <a:pPr algn="ctr"/>
            <a:r>
              <a:rPr lang="en-IN" sz="4900" dirty="0">
                <a:latin typeface="Century Gothic" panose="020B0502020202020204" pitchFamily="34" charset="0"/>
              </a:rPr>
              <a:t>E</a:t>
            </a:r>
            <a:r>
              <a:rPr lang="en-IN" b="1" i="0" dirty="0">
                <a:solidFill>
                  <a:srgbClr val="A53010"/>
                </a:solidFill>
                <a:effectLst/>
                <a:latin typeface="Century Gothic" panose="020B0502020202020204" pitchFamily="34" charset="0"/>
              </a:rPr>
              <a:t>conomic</a:t>
            </a:r>
            <a:r>
              <a:rPr lang="en-IN" b="1" i="0" dirty="0">
                <a:solidFill>
                  <a:srgbClr val="A53010"/>
                </a:solidFill>
                <a:effectLst/>
              </a:rPr>
              <a:t> </a:t>
            </a:r>
            <a:r>
              <a:rPr lang="en-IN" sz="4900" dirty="0"/>
              <a:t>I</a:t>
            </a:r>
            <a:r>
              <a:rPr lang="en-IN" b="1" i="0" dirty="0">
                <a:solidFill>
                  <a:srgbClr val="A53010"/>
                </a:solidFill>
                <a:effectLst/>
              </a:rPr>
              <a:t>mpact</a:t>
            </a:r>
            <a:br>
              <a:rPr lang="en-IN" b="1" i="0" dirty="0">
                <a:solidFill>
                  <a:srgbClr val="000000"/>
                </a:solidFill>
                <a:effectLst/>
                <a:latin typeface="Arial" panose="020B0604020202020204" pitchFamily="34" charset="0"/>
              </a:rPr>
            </a:br>
            <a:br>
              <a:rPr lang="en-IN" dirty="0"/>
            </a:br>
            <a:endParaRPr lang="en-IN" dirty="0"/>
          </a:p>
        </p:txBody>
      </p:sp>
      <p:sp>
        <p:nvSpPr>
          <p:cNvPr id="3" name="Content Placeholder 2">
            <a:extLst>
              <a:ext uri="{FF2B5EF4-FFF2-40B4-BE49-F238E27FC236}">
                <a16:creationId xmlns:a16="http://schemas.microsoft.com/office/drawing/2014/main" id="{37A64E0B-2462-9C6B-507A-CA5143823B2A}"/>
              </a:ext>
            </a:extLst>
          </p:cNvPr>
          <p:cNvSpPr>
            <a:spLocks noGrp="1"/>
          </p:cNvSpPr>
          <p:nvPr>
            <p:ph idx="1"/>
          </p:nvPr>
        </p:nvSpPr>
        <p:spPr>
          <a:xfrm>
            <a:off x="2589212" y="1576873"/>
            <a:ext cx="8915400" cy="4334349"/>
          </a:xfrm>
        </p:spPr>
        <p:txBody>
          <a:bodyPr/>
          <a:lstStyle/>
          <a:p>
            <a:pPr algn="just"/>
            <a:r>
              <a:rPr lang="en-US" dirty="0">
                <a:latin typeface="Century Gothic" panose="020B0502020202020204" pitchFamily="34" charset="0"/>
              </a:rPr>
              <a:t>While the overall impact on the national economies was minor, local economies were devastated. The two main occupations affected by the tsunami were fishing and tourism.[134] Some economists believe that damage to the affected national economies will be minor because losses in the tourism and fishing industries are a relatively small percentage of the GDP. However, others caution that damage to infrastructure is an overriding factor. In some areas drinking water supplies and farm fields may have been contaminated for years by saltwater from the ocean.</a:t>
            </a:r>
          </a:p>
          <a:p>
            <a:pPr algn="just"/>
            <a:endParaRPr lang="en-US" dirty="0">
              <a:latin typeface="Century Gothic" panose="020B0502020202020204" pitchFamily="34" charset="0"/>
            </a:endParaRPr>
          </a:p>
          <a:p>
            <a:pPr algn="just"/>
            <a:r>
              <a:rPr lang="en-US" dirty="0">
                <a:latin typeface="Century Gothic" panose="020B0502020202020204" pitchFamily="34" charset="0"/>
              </a:rPr>
              <a:t>The impact on coastal fishing communities and the people living there, some of the poorest in the region, has been devastating with high losses of income earners as well as boats and fishing gear</a:t>
            </a:r>
            <a:endParaRPr lang="en-IN" dirty="0">
              <a:latin typeface="Century Gothic" panose="020B0502020202020204" pitchFamily="34" charset="0"/>
            </a:endParaRPr>
          </a:p>
        </p:txBody>
      </p:sp>
    </p:spTree>
    <p:extLst>
      <p:ext uri="{BB962C8B-B14F-4D97-AF65-F5344CB8AC3E}">
        <p14:creationId xmlns:p14="http://schemas.microsoft.com/office/powerpoint/2010/main" val="309950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0BD2-F5F5-077D-6F8C-8A87383191F0}"/>
              </a:ext>
            </a:extLst>
          </p:cNvPr>
          <p:cNvSpPr>
            <a:spLocks noGrp="1"/>
          </p:cNvSpPr>
          <p:nvPr>
            <p:ph type="title"/>
          </p:nvPr>
        </p:nvSpPr>
        <p:spPr>
          <a:xfrm>
            <a:off x="2882173" y="326571"/>
            <a:ext cx="8911687" cy="2127380"/>
          </a:xfrm>
          <a:noFill/>
          <a:ln>
            <a:noFill/>
          </a:ln>
        </p:spPr>
        <p:txBody>
          <a:bodyPr>
            <a:normAutofit/>
          </a:bodyPr>
          <a:lstStyle/>
          <a:p>
            <a:pPr algn="ctr"/>
            <a:r>
              <a:rPr lang="en-IN" sz="5300" dirty="0">
                <a:latin typeface="Century Gothic" panose="020B0502020202020204" pitchFamily="34" charset="0"/>
              </a:rPr>
              <a:t>H</a:t>
            </a:r>
            <a:r>
              <a:rPr lang="en-IN" b="1" i="0" dirty="0">
                <a:solidFill>
                  <a:srgbClr val="A53010"/>
                </a:solidFill>
                <a:effectLst/>
                <a:latin typeface="Century Gothic" panose="020B0502020202020204" pitchFamily="34" charset="0"/>
              </a:rPr>
              <a:t>umanitarian </a:t>
            </a:r>
            <a:r>
              <a:rPr lang="en-IN" sz="5300" dirty="0">
                <a:latin typeface="Century Gothic" panose="020B0502020202020204" pitchFamily="34" charset="0"/>
              </a:rPr>
              <a:t>R</a:t>
            </a:r>
            <a:r>
              <a:rPr lang="en-IN" b="1" i="0" dirty="0">
                <a:solidFill>
                  <a:srgbClr val="A53010"/>
                </a:solidFill>
                <a:effectLst/>
                <a:latin typeface="Century Gothic" panose="020B0502020202020204" pitchFamily="34" charset="0"/>
              </a:rPr>
              <a:t>esponse</a:t>
            </a:r>
            <a:br>
              <a:rPr lang="en-IN" b="1" i="0" dirty="0">
                <a:solidFill>
                  <a:srgbClr val="A53010"/>
                </a:solidFill>
                <a:effectLst/>
                <a:latin typeface="Century Gothic" panose="020B0502020202020204" pitchFamily="34" charset="0"/>
              </a:rPr>
            </a:br>
            <a:br>
              <a:rPr lang="en-IN" dirty="0">
                <a:latin typeface="Century Gothic" panose="020B0502020202020204" pitchFamily="34" charset="0"/>
              </a:rPr>
            </a:br>
            <a:endParaRPr lang="en-IN"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99C0D14-038D-7031-C53E-29B6773AF472}"/>
              </a:ext>
            </a:extLst>
          </p:cNvPr>
          <p:cNvSpPr>
            <a:spLocks noGrp="1"/>
          </p:cNvSpPr>
          <p:nvPr>
            <p:ph sz="half" idx="1"/>
          </p:nvPr>
        </p:nvSpPr>
        <p:spPr>
          <a:xfrm>
            <a:off x="1502229" y="1560165"/>
            <a:ext cx="6305917" cy="5085184"/>
          </a:xfrm>
        </p:spPr>
        <p:txBody>
          <a:bodyPr>
            <a:normAutofit/>
          </a:bodyPr>
          <a:lstStyle/>
          <a:p>
            <a:pPr algn="just"/>
            <a:r>
              <a:rPr lang="en-US" dirty="0">
                <a:latin typeface="Century Gothic" panose="020B0502020202020204" pitchFamily="34" charset="0"/>
              </a:rPr>
              <a:t>Nations all over the world provided over US$14 billion in aid for damaged regions, with the governments of Australia pledging US$819.9 million (including a US$760.6 million aid package for Indonesia), Germany offering US$660 million, Japan offering US$500 million, Canada offering US$343 million, Norway and the Netherlands offering both US$183 million, the United States offering US$35 million initially (increased to US$350 million), and the World Bank offering US$250 million. Also, Italy offered US$95 million, increased later to US$113 million of which US$42 million was donated by the population using the SMS system</a:t>
            </a:r>
            <a:endParaRPr lang="en-IN" dirty="0">
              <a:latin typeface="Century Gothic" panose="020B0502020202020204" pitchFamily="34" charset="0"/>
            </a:endParaRPr>
          </a:p>
        </p:txBody>
      </p:sp>
      <p:pic>
        <p:nvPicPr>
          <p:cNvPr id="5" name="Content Placeholder 4">
            <a:extLst>
              <a:ext uri="{FF2B5EF4-FFF2-40B4-BE49-F238E27FC236}">
                <a16:creationId xmlns:a16="http://schemas.microsoft.com/office/drawing/2014/main" id="{AC1F382F-C4B1-5E81-D8E6-B0A6A5C983B4}"/>
              </a:ext>
            </a:extLst>
          </p:cNvPr>
          <p:cNvPicPr>
            <a:picLocks noGrp="1" noChangeAspect="1"/>
          </p:cNvPicPr>
          <p:nvPr>
            <p:ph sz="half" idx="2"/>
          </p:nvPr>
        </p:nvPicPr>
        <p:blipFill>
          <a:blip r:embed="rId2"/>
          <a:stretch>
            <a:fillRect/>
          </a:stretch>
        </p:blipFill>
        <p:spPr>
          <a:xfrm>
            <a:off x="7996236" y="1567542"/>
            <a:ext cx="3508375" cy="3620277"/>
          </a:xfrm>
          <a:prstGeom prst="rect">
            <a:avLst/>
          </a:prstGeom>
        </p:spPr>
      </p:pic>
    </p:spTree>
    <p:extLst>
      <p:ext uri="{BB962C8B-B14F-4D97-AF65-F5344CB8AC3E}">
        <p14:creationId xmlns:p14="http://schemas.microsoft.com/office/powerpoint/2010/main" val="54602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3AB473B-9454-CBCB-1BD9-7C457383B2D5}"/>
              </a:ext>
            </a:extLst>
          </p:cNvPr>
          <p:cNvGraphicFramePr>
            <a:graphicFrameLocks noGrp="1"/>
          </p:cNvGraphicFramePr>
          <p:nvPr>
            <p:extLst>
              <p:ext uri="{D42A27DB-BD31-4B8C-83A1-F6EECF244321}">
                <p14:modId xmlns:p14="http://schemas.microsoft.com/office/powerpoint/2010/main" val="4088584516"/>
              </p:ext>
            </p:extLst>
          </p:nvPr>
        </p:nvGraphicFramePr>
        <p:xfrm>
          <a:off x="2386823" y="1334278"/>
          <a:ext cx="8127999" cy="4835717"/>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40847096"/>
                    </a:ext>
                  </a:extLst>
                </a:gridCol>
                <a:gridCol w="2709333">
                  <a:extLst>
                    <a:ext uri="{9D8B030D-6E8A-4147-A177-3AD203B41FA5}">
                      <a16:colId xmlns:a16="http://schemas.microsoft.com/office/drawing/2014/main" val="2850195821"/>
                    </a:ext>
                  </a:extLst>
                </a:gridCol>
                <a:gridCol w="2709333">
                  <a:extLst>
                    <a:ext uri="{9D8B030D-6E8A-4147-A177-3AD203B41FA5}">
                      <a16:colId xmlns:a16="http://schemas.microsoft.com/office/drawing/2014/main" val="1735834357"/>
                    </a:ext>
                  </a:extLst>
                </a:gridCol>
              </a:tblGrid>
              <a:tr h="5853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Immediate Response</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Rehabilitation and Reconstruction</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Community Preparedness</a:t>
                      </a:r>
                    </a:p>
                    <a:p>
                      <a:endParaRPr lang="en-IN" dirty="0"/>
                    </a:p>
                  </a:txBody>
                  <a:tcPr/>
                </a:tc>
                <a:extLst>
                  <a:ext uri="{0D108BD9-81ED-4DB2-BD59-A6C34878D82A}">
                    <a16:rowId xmlns:a16="http://schemas.microsoft.com/office/drawing/2014/main" val="886612792"/>
                  </a:ext>
                </a:extLst>
              </a:tr>
              <a:tr h="39213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Immediate relief efforts were launched, with neighboring countries and the international community providing aid, medical assistance, and search and rescue operations.</a:t>
                      </a:r>
                    </a:p>
                    <a:p>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Long-term recovery plans were implemented, focusing on rebuilding infrastructure, providing housing, and restoring livelihoods for the affected communities.</a:t>
                      </a:r>
                    </a:p>
                    <a:p>
                      <a:endParaRPr lang="en-IN" dirty="0"/>
                    </a:p>
                  </a:txBody>
                  <a:tcPr/>
                </a:tc>
                <a:tc>
                  <a:txBody>
                    <a:bodyPr/>
                    <a:lstStyle/>
                    <a:p>
                      <a:endParaRPr lang="en-US" dirty="0"/>
                    </a:p>
                    <a:p>
                      <a:r>
                        <a:rPr lang="en-US" dirty="0"/>
                        <a:t>Efforts were made to strengthen early warning systems, educate communities about tsunamis, and establish disaster preparedness measures to mitigate future impacts.</a:t>
                      </a:r>
                    </a:p>
                    <a:p>
                      <a:endParaRPr lang="en-IN" dirty="0"/>
                    </a:p>
                  </a:txBody>
                  <a:tcPr/>
                </a:tc>
                <a:extLst>
                  <a:ext uri="{0D108BD9-81ED-4DB2-BD59-A6C34878D82A}">
                    <a16:rowId xmlns:a16="http://schemas.microsoft.com/office/drawing/2014/main" val="800322312"/>
                  </a:ext>
                </a:extLst>
              </a:tr>
            </a:tbl>
          </a:graphicData>
        </a:graphic>
      </p:graphicFrame>
      <p:sp>
        <p:nvSpPr>
          <p:cNvPr id="7" name="TextBox 6">
            <a:extLst>
              <a:ext uri="{FF2B5EF4-FFF2-40B4-BE49-F238E27FC236}">
                <a16:creationId xmlns:a16="http://schemas.microsoft.com/office/drawing/2014/main" id="{2F35EB89-D9DF-D054-8BEA-964C4DAAA701}"/>
              </a:ext>
            </a:extLst>
          </p:cNvPr>
          <p:cNvSpPr txBox="1"/>
          <p:nvPr/>
        </p:nvSpPr>
        <p:spPr>
          <a:xfrm>
            <a:off x="5079222" y="321133"/>
            <a:ext cx="2743200" cy="830997"/>
          </a:xfrm>
          <a:prstGeom prst="rect">
            <a:avLst/>
          </a:prstGeom>
          <a:noFill/>
        </p:spPr>
        <p:txBody>
          <a:bodyPr wrap="square" rtlCol="0">
            <a:spAutoFit/>
          </a:bodyPr>
          <a:lstStyle/>
          <a:p>
            <a:pPr algn="ctr"/>
            <a:r>
              <a:rPr lang="en-US" sz="4800" u="sng" dirty="0"/>
              <a:t>E</a:t>
            </a:r>
            <a:r>
              <a:rPr lang="en-US" sz="3200" b="1" u="sng" dirty="0">
                <a:solidFill>
                  <a:srgbClr val="A53010"/>
                </a:solidFill>
              </a:rPr>
              <a:t>FFORTS</a:t>
            </a:r>
            <a:r>
              <a:rPr lang="en-US" sz="3200" b="1" dirty="0">
                <a:solidFill>
                  <a:srgbClr val="A53010"/>
                </a:solidFill>
              </a:rPr>
              <a:t> </a:t>
            </a:r>
            <a:endParaRPr lang="en-IN" sz="3200" b="1" dirty="0">
              <a:solidFill>
                <a:srgbClr val="A53010"/>
              </a:solidFill>
            </a:endParaRPr>
          </a:p>
        </p:txBody>
      </p:sp>
    </p:spTree>
    <p:extLst>
      <p:ext uri="{BB962C8B-B14F-4D97-AF65-F5344CB8AC3E}">
        <p14:creationId xmlns:p14="http://schemas.microsoft.com/office/powerpoint/2010/main" val="3960218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865C-6F30-6206-5C1F-6D22190523FA}"/>
              </a:ext>
            </a:extLst>
          </p:cNvPr>
          <p:cNvSpPr>
            <a:spLocks noGrp="1"/>
          </p:cNvSpPr>
          <p:nvPr>
            <p:ph type="title"/>
          </p:nvPr>
        </p:nvSpPr>
        <p:spPr>
          <a:xfrm>
            <a:off x="1912282" y="624110"/>
            <a:ext cx="8911687" cy="1280890"/>
          </a:xfrm>
        </p:spPr>
        <p:txBody>
          <a:bodyPr>
            <a:normAutofit fontScale="90000"/>
          </a:bodyPr>
          <a:lstStyle/>
          <a:p>
            <a:pPr algn="ctr"/>
            <a:r>
              <a:rPr lang="en-IN" sz="4900" u="sng" dirty="0"/>
              <a:t>P</a:t>
            </a:r>
            <a:r>
              <a:rPr lang="en-IN" b="1" u="sng" dirty="0">
                <a:solidFill>
                  <a:srgbClr val="A53010"/>
                </a:solidFill>
              </a:rPr>
              <a:t>reventive</a:t>
            </a:r>
            <a:r>
              <a:rPr lang="en-IN" b="1" dirty="0">
                <a:solidFill>
                  <a:srgbClr val="A53010"/>
                </a:solidFill>
              </a:rPr>
              <a:t> </a:t>
            </a:r>
            <a:r>
              <a:rPr lang="en-IN" sz="4400" u="sng" dirty="0"/>
              <a:t>M</a:t>
            </a:r>
            <a:r>
              <a:rPr lang="en-IN" b="1" u="sng" dirty="0">
                <a:solidFill>
                  <a:srgbClr val="A53010"/>
                </a:solidFill>
              </a:rPr>
              <a:t>easures</a:t>
            </a:r>
            <a:br>
              <a:rPr lang="en-IN" b="1" dirty="0"/>
            </a:br>
            <a:endParaRPr lang="en-IN" dirty="0"/>
          </a:p>
        </p:txBody>
      </p:sp>
      <p:sp>
        <p:nvSpPr>
          <p:cNvPr id="3" name="Content Placeholder 2">
            <a:extLst>
              <a:ext uri="{FF2B5EF4-FFF2-40B4-BE49-F238E27FC236}">
                <a16:creationId xmlns:a16="http://schemas.microsoft.com/office/drawing/2014/main" id="{5A085DCB-E375-EDA8-BEFB-2B324C7E4A1F}"/>
              </a:ext>
            </a:extLst>
          </p:cNvPr>
          <p:cNvSpPr>
            <a:spLocks noGrp="1"/>
          </p:cNvSpPr>
          <p:nvPr>
            <p:ph idx="1"/>
          </p:nvPr>
        </p:nvSpPr>
        <p:spPr>
          <a:xfrm>
            <a:off x="1231641" y="1810139"/>
            <a:ext cx="10272971" cy="4101083"/>
          </a:xfrm>
        </p:spPr>
        <p:txBody>
          <a:bodyPr/>
          <a:lstStyle/>
          <a:p>
            <a:pPr marL="0" indent="0">
              <a:buNone/>
            </a:pPr>
            <a:endParaRPr lang="en-IN" dirty="0"/>
          </a:p>
        </p:txBody>
      </p:sp>
      <p:cxnSp>
        <p:nvCxnSpPr>
          <p:cNvPr id="5" name="Straight Connector 4">
            <a:extLst>
              <a:ext uri="{FF2B5EF4-FFF2-40B4-BE49-F238E27FC236}">
                <a16:creationId xmlns:a16="http://schemas.microsoft.com/office/drawing/2014/main" id="{6E8D14D5-AFBD-D54A-D55C-B3FE525B4389}"/>
              </a:ext>
            </a:extLst>
          </p:cNvPr>
          <p:cNvCxnSpPr/>
          <p:nvPr/>
        </p:nvCxnSpPr>
        <p:spPr>
          <a:xfrm>
            <a:off x="4460033" y="1810139"/>
            <a:ext cx="0" cy="410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063ED5-80BD-3C41-96D1-EBA5FD4A92E6}"/>
              </a:ext>
            </a:extLst>
          </p:cNvPr>
          <p:cNvCxnSpPr/>
          <p:nvPr/>
        </p:nvCxnSpPr>
        <p:spPr>
          <a:xfrm>
            <a:off x="8210939" y="1810139"/>
            <a:ext cx="0" cy="410108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69305DC-BF08-33A0-7332-E92F195B3C93}"/>
              </a:ext>
            </a:extLst>
          </p:cNvPr>
          <p:cNvSpPr txBox="1"/>
          <p:nvPr/>
        </p:nvSpPr>
        <p:spPr>
          <a:xfrm>
            <a:off x="4599993" y="1905000"/>
            <a:ext cx="3452325" cy="2308324"/>
          </a:xfrm>
          <a:prstGeom prst="rect">
            <a:avLst/>
          </a:prstGeom>
          <a:noFill/>
        </p:spPr>
        <p:txBody>
          <a:bodyPr wrap="square" rtlCol="0">
            <a:spAutoFit/>
          </a:bodyPr>
          <a:lstStyle/>
          <a:p>
            <a:r>
              <a:rPr lang="en-US" b="1" dirty="0"/>
              <a:t>Evacuation Routes and Shelters</a:t>
            </a:r>
          </a:p>
          <a:p>
            <a:endParaRPr lang="en-US" b="1" dirty="0"/>
          </a:p>
          <a:p>
            <a:r>
              <a:rPr lang="en-US" dirty="0"/>
              <a:t>Efforts were made to establish </a:t>
            </a:r>
            <a:r>
              <a:rPr lang="en-US" dirty="0">
                <a:latin typeface="Century Gothic" panose="020B0502020202020204" pitchFamily="34" charset="0"/>
              </a:rPr>
              <a:t>clear</a:t>
            </a:r>
            <a:r>
              <a:rPr lang="en-US" dirty="0"/>
              <a:t> evacuation routes and safe shelters to ensure the quick and safe evacuation of residents.</a:t>
            </a:r>
          </a:p>
        </p:txBody>
      </p:sp>
      <p:sp>
        <p:nvSpPr>
          <p:cNvPr id="9" name="TextBox 8">
            <a:extLst>
              <a:ext uri="{FF2B5EF4-FFF2-40B4-BE49-F238E27FC236}">
                <a16:creationId xmlns:a16="http://schemas.microsoft.com/office/drawing/2014/main" id="{44DF0040-B6D7-2592-BADE-7C419D2921BB}"/>
              </a:ext>
            </a:extLst>
          </p:cNvPr>
          <p:cNvSpPr txBox="1"/>
          <p:nvPr/>
        </p:nvSpPr>
        <p:spPr>
          <a:xfrm>
            <a:off x="8350898" y="1810139"/>
            <a:ext cx="3452325" cy="2308324"/>
          </a:xfrm>
          <a:prstGeom prst="rect">
            <a:avLst/>
          </a:prstGeom>
          <a:noFill/>
        </p:spPr>
        <p:txBody>
          <a:bodyPr wrap="square" rtlCol="0">
            <a:spAutoFit/>
          </a:bodyPr>
          <a:lstStyle/>
          <a:p>
            <a:r>
              <a:rPr lang="en-US" b="1" dirty="0"/>
              <a:t>Tsunami-Resilient Infrastructure</a:t>
            </a:r>
          </a:p>
          <a:p>
            <a:endParaRPr lang="en-US" b="1" dirty="0"/>
          </a:p>
          <a:p>
            <a:r>
              <a:rPr lang="en-US" dirty="0"/>
              <a:t>Building codes and construction practices were revised to incorporate tsunami-resilient features in coastal infrastructure.</a:t>
            </a:r>
          </a:p>
        </p:txBody>
      </p:sp>
      <p:sp>
        <p:nvSpPr>
          <p:cNvPr id="10" name="TextBox 9">
            <a:extLst>
              <a:ext uri="{FF2B5EF4-FFF2-40B4-BE49-F238E27FC236}">
                <a16:creationId xmlns:a16="http://schemas.microsoft.com/office/drawing/2014/main" id="{786A9C1E-42AE-B8C5-4837-21F6AD0963C5}"/>
              </a:ext>
            </a:extLst>
          </p:cNvPr>
          <p:cNvSpPr txBox="1"/>
          <p:nvPr/>
        </p:nvSpPr>
        <p:spPr>
          <a:xfrm>
            <a:off x="989047" y="1905000"/>
            <a:ext cx="3452325" cy="2308324"/>
          </a:xfrm>
          <a:prstGeom prst="rect">
            <a:avLst/>
          </a:prstGeom>
          <a:noFill/>
        </p:spPr>
        <p:txBody>
          <a:bodyPr wrap="square" rtlCol="0">
            <a:spAutoFit/>
          </a:bodyPr>
          <a:lstStyle/>
          <a:p>
            <a:r>
              <a:rPr lang="en-US" b="1" dirty="0"/>
              <a:t>Improved Early Warning Systems</a:t>
            </a:r>
          </a:p>
          <a:p>
            <a:endParaRPr lang="en-US" b="1" dirty="0"/>
          </a:p>
          <a:p>
            <a:r>
              <a:rPr lang="en-US" dirty="0"/>
              <a:t>Enhanced tsunami monitoring and early warning systems were implemented to provide timely alerts to coastal communities.</a:t>
            </a:r>
          </a:p>
        </p:txBody>
      </p:sp>
    </p:spTree>
    <p:extLst>
      <p:ext uri="{BB962C8B-B14F-4D97-AF65-F5344CB8AC3E}">
        <p14:creationId xmlns:p14="http://schemas.microsoft.com/office/powerpoint/2010/main" val="343796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4CC8-0310-42BD-E56C-D293105C5E00}"/>
              </a:ext>
            </a:extLst>
          </p:cNvPr>
          <p:cNvSpPr>
            <a:spLocks noGrp="1"/>
          </p:cNvSpPr>
          <p:nvPr>
            <p:ph type="title"/>
          </p:nvPr>
        </p:nvSpPr>
        <p:spPr/>
        <p:txBody>
          <a:bodyPr/>
          <a:lstStyle/>
          <a:p>
            <a:r>
              <a:rPr lang="en-IN" b="1" dirty="0"/>
              <a:t>Conclusion and Key Takeaways</a:t>
            </a:r>
            <a:br>
              <a:rPr lang="en-IN" b="1" dirty="0"/>
            </a:br>
            <a:endParaRPr lang="en-IN" dirty="0"/>
          </a:p>
        </p:txBody>
      </p:sp>
      <p:sp>
        <p:nvSpPr>
          <p:cNvPr id="3" name="Content Placeholder 2">
            <a:extLst>
              <a:ext uri="{FF2B5EF4-FFF2-40B4-BE49-F238E27FC236}">
                <a16:creationId xmlns:a16="http://schemas.microsoft.com/office/drawing/2014/main" id="{EDAFBBEE-616C-A624-1827-74B2658F6738}"/>
              </a:ext>
            </a:extLst>
          </p:cNvPr>
          <p:cNvSpPr>
            <a:spLocks noGrp="1"/>
          </p:cNvSpPr>
          <p:nvPr>
            <p:ph sz="half" idx="1"/>
          </p:nvPr>
        </p:nvSpPr>
        <p:spPr/>
        <p:txBody>
          <a:bodyPr>
            <a:normAutofit lnSpcReduction="10000"/>
          </a:bodyPr>
          <a:lstStyle/>
          <a:p>
            <a:pPr marL="0" indent="0" algn="ctr">
              <a:buNone/>
            </a:pPr>
            <a:r>
              <a:rPr lang="en-US" b="1" u="sng" dirty="0"/>
              <a:t>Importance of Preparedness</a:t>
            </a:r>
          </a:p>
          <a:p>
            <a:pPr marL="0" indent="0">
              <a:buNone/>
            </a:pPr>
            <a:endParaRPr lang="en-US" b="1" dirty="0"/>
          </a:p>
          <a:p>
            <a:pPr marL="0" indent="0">
              <a:buNone/>
            </a:pPr>
            <a:r>
              <a:rPr lang="en-US" dirty="0"/>
              <a:t>Disaster preparedness is crucial in minimizing the impact of tsunamis and saving lives.</a:t>
            </a:r>
          </a:p>
          <a:p>
            <a:endParaRPr lang="en-IN" dirty="0"/>
          </a:p>
          <a:p>
            <a:pPr marL="0" indent="0">
              <a:buNone/>
            </a:pPr>
            <a:r>
              <a:rPr lang="en-US" dirty="0"/>
              <a:t>The IFRC supports National Societies to continually improve their local preparedness and response capacity—ultimately preventing and reducing the impacts of disasters on communities.</a:t>
            </a:r>
            <a:endParaRPr lang="en-IN" dirty="0"/>
          </a:p>
        </p:txBody>
      </p:sp>
      <p:sp>
        <p:nvSpPr>
          <p:cNvPr id="4" name="Content Placeholder 3">
            <a:extLst>
              <a:ext uri="{FF2B5EF4-FFF2-40B4-BE49-F238E27FC236}">
                <a16:creationId xmlns:a16="http://schemas.microsoft.com/office/drawing/2014/main" id="{7F1A8811-8AFC-291B-DBBF-F647FCE2A7E5}"/>
              </a:ext>
            </a:extLst>
          </p:cNvPr>
          <p:cNvSpPr>
            <a:spLocks noGrp="1"/>
          </p:cNvSpPr>
          <p:nvPr>
            <p:ph sz="half" idx="2"/>
          </p:nvPr>
        </p:nvSpPr>
        <p:spPr/>
        <p:txBody>
          <a:bodyPr>
            <a:normAutofit lnSpcReduction="10000"/>
          </a:bodyPr>
          <a:lstStyle/>
          <a:p>
            <a:pPr marL="0" indent="0" algn="ctr">
              <a:buNone/>
            </a:pPr>
            <a:r>
              <a:rPr lang="en-US" b="1" u="sng" dirty="0"/>
              <a:t>Nature's Power</a:t>
            </a:r>
          </a:p>
          <a:p>
            <a:pPr marL="0" indent="0">
              <a:buNone/>
            </a:pPr>
            <a:endParaRPr lang="en-US" b="1" dirty="0"/>
          </a:p>
          <a:p>
            <a:pPr marL="0" indent="0">
              <a:buNone/>
            </a:pPr>
            <a:r>
              <a:rPr lang="en-US" dirty="0"/>
              <a:t>The Indian Ocean Tsunami serves as a reminder of the immense power and unpredictability of natural disasters.</a:t>
            </a:r>
          </a:p>
          <a:p>
            <a:endParaRPr lang="en-IN" dirty="0"/>
          </a:p>
        </p:txBody>
      </p:sp>
      <p:cxnSp>
        <p:nvCxnSpPr>
          <p:cNvPr id="8" name="Straight Connector 7">
            <a:extLst>
              <a:ext uri="{FF2B5EF4-FFF2-40B4-BE49-F238E27FC236}">
                <a16:creationId xmlns:a16="http://schemas.microsoft.com/office/drawing/2014/main" id="{871074AD-3F47-1BD1-D352-AD5216032125}"/>
              </a:ext>
            </a:extLst>
          </p:cNvPr>
          <p:cNvCxnSpPr/>
          <p:nvPr/>
        </p:nvCxnSpPr>
        <p:spPr>
          <a:xfrm>
            <a:off x="7005713" y="1905000"/>
            <a:ext cx="0" cy="47119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56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5961-0CD4-E98E-5F7F-E29407B340D3}"/>
              </a:ext>
            </a:extLst>
          </p:cNvPr>
          <p:cNvSpPr>
            <a:spLocks noGrp="1"/>
          </p:cNvSpPr>
          <p:nvPr>
            <p:ph type="ctrTitle"/>
          </p:nvPr>
        </p:nvSpPr>
        <p:spPr/>
        <p:txBody>
          <a:bodyPr/>
          <a:lstStyle/>
          <a:p>
            <a:r>
              <a:rPr lang="en-IN" dirty="0">
                <a:effectLst>
                  <a:outerShdw blurRad="38100" dist="38100" dir="2700000" algn="tl">
                    <a:srgbClr val="000000">
                      <a:alpha val="43137"/>
                    </a:srgbClr>
                  </a:outerShdw>
                </a:effectLst>
                <a:latin typeface="Bahnschrift Condensed" panose="020B0502040204020203" pitchFamily="34" charset="0"/>
              </a:rPr>
              <a:t>Thanks for being till end</a:t>
            </a:r>
          </a:p>
        </p:txBody>
      </p:sp>
      <p:sp>
        <p:nvSpPr>
          <p:cNvPr id="3" name="Subtitle 2">
            <a:extLst>
              <a:ext uri="{FF2B5EF4-FFF2-40B4-BE49-F238E27FC236}">
                <a16:creationId xmlns:a16="http://schemas.microsoft.com/office/drawing/2014/main" id="{7780FFA7-32D7-E785-A0DD-85B2C99EE93B}"/>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48493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88A4-41D3-C19D-4C5C-6E760DA4CFC2}"/>
              </a:ext>
            </a:extLst>
          </p:cNvPr>
          <p:cNvSpPr>
            <a:spLocks noGrp="1"/>
          </p:cNvSpPr>
          <p:nvPr>
            <p:ph type="ctrTitle"/>
          </p:nvPr>
        </p:nvSpPr>
        <p:spPr>
          <a:xfrm>
            <a:off x="74645" y="467058"/>
            <a:ext cx="8546841" cy="3200400"/>
          </a:xfrm>
          <a:noFill/>
          <a:ln>
            <a:noFill/>
          </a:ln>
        </p:spPr>
        <p:txBody>
          <a:bodyPr>
            <a:noAutofit/>
          </a:bodyPr>
          <a:lstStyle/>
          <a:p>
            <a:pPr algn="ctr"/>
            <a:br>
              <a:rPr lang="en-US" sz="4800" b="1" dirty="0">
                <a:solidFill>
                  <a:srgbClr val="A53010"/>
                </a:solidFill>
                <a:effectLst>
                  <a:outerShdw blurRad="38100" dist="38100" dir="2700000" algn="tl">
                    <a:srgbClr val="000000">
                      <a:alpha val="43137"/>
                    </a:srgbClr>
                  </a:outerShdw>
                </a:effectLst>
                <a:latin typeface="Century Gothic" panose="020B0502020202020204" pitchFamily="34" charset="0"/>
              </a:rPr>
            </a:br>
            <a:r>
              <a:rPr lang="en-US" sz="4800" b="1" u="sng" dirty="0">
                <a:solidFill>
                  <a:srgbClr val="A53010"/>
                </a:solidFill>
                <a:effectLst>
                  <a:outerShdw blurRad="38100" dist="38100" dir="2700000" algn="tl">
                    <a:srgbClr val="000000">
                      <a:alpha val="43137"/>
                    </a:srgbClr>
                  </a:outerShdw>
                </a:effectLst>
                <a:latin typeface="Century Gothic" panose="020B0502020202020204" pitchFamily="34" charset="0"/>
              </a:rPr>
              <a:t>Indian Ocean Tsunami </a:t>
            </a:r>
            <a:r>
              <a:rPr lang="en-US" sz="4800" b="1" dirty="0">
                <a:solidFill>
                  <a:srgbClr val="A53010"/>
                </a:solidFill>
                <a:effectLst>
                  <a:outerShdw blurRad="38100" dist="38100" dir="2700000" algn="tl">
                    <a:srgbClr val="000000">
                      <a:alpha val="43137"/>
                    </a:srgbClr>
                  </a:outerShdw>
                </a:effectLst>
                <a:latin typeface="Century Gothic" panose="020B0502020202020204" pitchFamily="34" charset="0"/>
              </a:rPr>
              <a:t>(2004)</a:t>
            </a:r>
            <a:br>
              <a:rPr lang="en-US" sz="4800" b="1" dirty="0">
                <a:solidFill>
                  <a:srgbClr val="A53010"/>
                </a:solidFill>
                <a:effectLst>
                  <a:outerShdw blurRad="38100" dist="38100" dir="2700000" algn="tl">
                    <a:srgbClr val="000000">
                      <a:alpha val="43137"/>
                    </a:srgbClr>
                  </a:outerShdw>
                </a:effectLst>
                <a:latin typeface="Century Gothic" panose="020B0502020202020204" pitchFamily="34" charset="0"/>
              </a:rPr>
            </a:br>
            <a:endParaRPr lang="en-IN" sz="4800" dirty="0">
              <a:solidFill>
                <a:srgbClr val="A5301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a:extLst>
              <a:ext uri="{FF2B5EF4-FFF2-40B4-BE49-F238E27FC236}">
                <a16:creationId xmlns:a16="http://schemas.microsoft.com/office/drawing/2014/main" id="{7A7A3B43-E4E3-D818-BDC1-7112FBB01765}"/>
              </a:ext>
            </a:extLst>
          </p:cNvPr>
          <p:cNvSpPr>
            <a:spLocks noGrp="1"/>
          </p:cNvSpPr>
          <p:nvPr>
            <p:ph type="subTitle" idx="1"/>
          </p:nvPr>
        </p:nvSpPr>
        <p:spPr>
          <a:xfrm>
            <a:off x="209325" y="3947881"/>
            <a:ext cx="4553175" cy="2629694"/>
          </a:xfrm>
        </p:spPr>
        <p:txBody>
          <a:bodyPr>
            <a:normAutofit/>
          </a:bodyPr>
          <a:lstStyle/>
          <a:p>
            <a:r>
              <a:rPr lang="en-US" sz="2000" dirty="0">
                <a:solidFill>
                  <a:schemeClr val="tx1"/>
                </a:solidFill>
                <a:effectLst>
                  <a:outerShdw blurRad="38100" dist="38100" dir="2700000" algn="tl">
                    <a:srgbClr val="000000">
                      <a:alpha val="43137"/>
                    </a:srgbClr>
                  </a:outerShdw>
                </a:effectLst>
                <a:latin typeface="Century Gothic" panose="020B0502020202020204" pitchFamily="34" charset="0"/>
              </a:rPr>
              <a:t>The Indian Ocean Tsunami, one of the deadliest natural disasters in history, had a profound impact on the affected countries and led to significant changes in disaster preparedness.</a:t>
            </a:r>
          </a:p>
          <a:p>
            <a:endParaRPr lang="en-IN" sz="2000" dirty="0">
              <a:solidFill>
                <a:schemeClr val="tx1"/>
              </a:solidFill>
              <a:latin typeface="Century Gothic" panose="020B0502020202020204" pitchFamily="34" charset="0"/>
            </a:endParaRPr>
          </a:p>
        </p:txBody>
      </p:sp>
      <p:grpSp>
        <p:nvGrpSpPr>
          <p:cNvPr id="18" name="Group 17">
            <a:extLst>
              <a:ext uri="{FF2B5EF4-FFF2-40B4-BE49-F238E27FC236}">
                <a16:creationId xmlns:a16="http://schemas.microsoft.com/office/drawing/2014/main" id="{5AFFAE12-1D77-DDD4-09E6-30E52CC57364}"/>
              </a:ext>
            </a:extLst>
          </p:cNvPr>
          <p:cNvGrpSpPr/>
          <p:nvPr/>
        </p:nvGrpSpPr>
        <p:grpSpPr>
          <a:xfrm>
            <a:off x="4529372" y="2276192"/>
            <a:ext cx="8102818" cy="4339944"/>
            <a:chOff x="4529372" y="2276192"/>
            <a:chExt cx="8102818" cy="4339944"/>
          </a:xfrm>
          <a:blipFill>
            <a:blip r:embed="rId2"/>
            <a:stretch>
              <a:fillRect/>
            </a:stretch>
          </a:blipFill>
        </p:grpSpPr>
        <p:sp>
          <p:nvSpPr>
            <p:cNvPr id="15" name="Rectangle 14">
              <a:extLst>
                <a:ext uri="{FF2B5EF4-FFF2-40B4-BE49-F238E27FC236}">
                  <a16:creationId xmlns:a16="http://schemas.microsoft.com/office/drawing/2014/main" id="{12B8D349-47CF-CE66-3985-185943E9D7A1}"/>
                </a:ext>
              </a:extLst>
            </p:cNvPr>
            <p:cNvSpPr/>
            <p:nvPr/>
          </p:nvSpPr>
          <p:spPr>
            <a:xfrm rot="20577721">
              <a:off x="5922281" y="2276192"/>
              <a:ext cx="6663963" cy="154696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AE0C00AB-2245-7BFC-A92D-9C14254172F8}"/>
                </a:ext>
              </a:extLst>
            </p:cNvPr>
            <p:cNvSpPr/>
            <p:nvPr/>
          </p:nvSpPr>
          <p:spPr>
            <a:xfrm rot="20577721">
              <a:off x="9294221" y="5141900"/>
              <a:ext cx="3260285" cy="147423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071162AC-1903-C404-5078-550ACE91FF94}"/>
                </a:ext>
              </a:extLst>
            </p:cNvPr>
            <p:cNvSpPr/>
            <p:nvPr/>
          </p:nvSpPr>
          <p:spPr>
            <a:xfrm rot="20577721">
              <a:off x="4529372" y="4229029"/>
              <a:ext cx="8102818" cy="147423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384877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8090-E9F8-FCFB-358B-C1B709DE3A47}"/>
              </a:ext>
            </a:extLst>
          </p:cNvPr>
          <p:cNvSpPr>
            <a:spLocks noGrp="1"/>
          </p:cNvSpPr>
          <p:nvPr>
            <p:ph type="title"/>
          </p:nvPr>
        </p:nvSpPr>
        <p:spPr>
          <a:xfrm>
            <a:off x="-745330" y="1244610"/>
            <a:ext cx="45719" cy="45719"/>
          </a:xfrm>
        </p:spPr>
        <p:txBody>
          <a:bodyPr>
            <a:noAutofit/>
          </a:bodyPr>
          <a:lstStyle/>
          <a:p>
            <a:endParaRPr lang="en-IN" sz="160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B61CC2A0-E369-C8BC-FE82-0905D4047D82}"/>
              </a:ext>
            </a:extLst>
          </p:cNvPr>
          <p:cNvSpPr>
            <a:spLocks noGrp="1"/>
          </p:cNvSpPr>
          <p:nvPr>
            <p:ph idx="1"/>
          </p:nvPr>
        </p:nvSpPr>
        <p:spPr>
          <a:xfrm>
            <a:off x="2780522" y="1735494"/>
            <a:ext cx="8168267" cy="4581330"/>
          </a:xfrm>
        </p:spPr>
        <p:txBody>
          <a:bodyPr>
            <a:noAutofit/>
          </a:bodyPr>
          <a:lstStyle/>
          <a:p>
            <a:pPr marL="0" indent="0" algn="just">
              <a:buNone/>
            </a:pPr>
            <a:r>
              <a:rPr lang="en-US" sz="2000" dirty="0">
                <a:latin typeface="Century Gothic" panose="020B0502020202020204" pitchFamily="34" charset="0"/>
              </a:rPr>
              <a:t> The most powerful earthquake in the 21st century, and at least the third most powerful earthquake ever recorded in the world since modern seismography began in 1900. It had the longest duration of faulting ever observed, between eight and ten minutes. It caused the planet to vibrate as much as 10 mm (0.4 in), and also remotely triggered earthquakes as far away as Alaska. Its </a:t>
            </a:r>
            <a:r>
              <a:rPr lang="en-US" sz="2000" dirty="0" err="1">
                <a:latin typeface="Century Gothic" panose="020B0502020202020204" pitchFamily="34" charset="0"/>
              </a:rPr>
              <a:t>epicentre</a:t>
            </a:r>
            <a:r>
              <a:rPr lang="en-US" sz="2000" dirty="0">
                <a:latin typeface="Century Gothic" panose="020B0502020202020204" pitchFamily="34" charset="0"/>
              </a:rPr>
              <a:t> was between </a:t>
            </a:r>
            <a:r>
              <a:rPr lang="en-US" sz="2000" dirty="0" err="1">
                <a:latin typeface="Century Gothic" panose="020B0502020202020204" pitchFamily="34" charset="0"/>
              </a:rPr>
              <a:t>Simeulue</a:t>
            </a:r>
            <a:r>
              <a:rPr lang="en-US" sz="2000" dirty="0">
                <a:latin typeface="Century Gothic" panose="020B0502020202020204" pitchFamily="34" charset="0"/>
              </a:rPr>
              <a:t> and mainland Sumatra. The plight of the affected people and countries prompted a worldwide humanitarian response, with donations totaling more than US$14 billion</a:t>
            </a:r>
            <a:endParaRPr lang="en-IN" sz="2000" dirty="0">
              <a:latin typeface="Century Gothic" panose="020B0502020202020204" pitchFamily="34" charset="0"/>
            </a:endParaRPr>
          </a:p>
        </p:txBody>
      </p:sp>
    </p:spTree>
    <p:extLst>
      <p:ext uri="{BB962C8B-B14F-4D97-AF65-F5344CB8AC3E}">
        <p14:creationId xmlns:p14="http://schemas.microsoft.com/office/powerpoint/2010/main" val="115447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989354-0D34-FF2C-6CF9-F46D3FB024D4}"/>
              </a:ext>
            </a:extLst>
          </p:cNvPr>
          <p:cNvPicPr>
            <a:picLocks noChangeAspect="1"/>
          </p:cNvPicPr>
          <p:nvPr/>
        </p:nvPicPr>
        <p:blipFill>
          <a:blip r:embed="rId2"/>
          <a:stretch>
            <a:fillRect/>
          </a:stretch>
        </p:blipFill>
        <p:spPr>
          <a:xfrm>
            <a:off x="1648139" y="494522"/>
            <a:ext cx="9327501" cy="3511793"/>
          </a:xfrm>
          <a:prstGeom prst="rect">
            <a:avLst/>
          </a:prstGeom>
        </p:spPr>
      </p:pic>
      <p:pic>
        <p:nvPicPr>
          <p:cNvPr id="4" name="Picture 3">
            <a:extLst>
              <a:ext uri="{FF2B5EF4-FFF2-40B4-BE49-F238E27FC236}">
                <a16:creationId xmlns:a16="http://schemas.microsoft.com/office/drawing/2014/main" id="{D146343A-5725-09A5-D258-D829DC1ACE3A}"/>
              </a:ext>
            </a:extLst>
          </p:cNvPr>
          <p:cNvPicPr>
            <a:picLocks noChangeAspect="1"/>
          </p:cNvPicPr>
          <p:nvPr/>
        </p:nvPicPr>
        <p:blipFill>
          <a:blip r:embed="rId3"/>
          <a:stretch>
            <a:fillRect/>
          </a:stretch>
        </p:blipFill>
        <p:spPr>
          <a:xfrm>
            <a:off x="9379976" y="3573495"/>
            <a:ext cx="2812024" cy="3284505"/>
          </a:xfrm>
          <a:prstGeom prst="rect">
            <a:avLst/>
          </a:prstGeom>
        </p:spPr>
      </p:pic>
    </p:spTree>
    <p:extLst>
      <p:ext uri="{BB962C8B-B14F-4D97-AF65-F5344CB8AC3E}">
        <p14:creationId xmlns:p14="http://schemas.microsoft.com/office/powerpoint/2010/main" val="51789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CC28-FACE-FA27-8140-7C7E10A85396}"/>
              </a:ext>
            </a:extLst>
          </p:cNvPr>
          <p:cNvSpPr>
            <a:spLocks noGrp="1"/>
          </p:cNvSpPr>
          <p:nvPr>
            <p:ph type="title"/>
          </p:nvPr>
        </p:nvSpPr>
        <p:spPr>
          <a:noFill/>
          <a:ln>
            <a:noFill/>
          </a:ln>
        </p:spPr>
        <p:txBody>
          <a:bodyPr>
            <a:normAutofit/>
          </a:bodyPr>
          <a:lstStyle/>
          <a:p>
            <a:r>
              <a:rPr lang="en-US" sz="7200" u="sng" dirty="0">
                <a:latin typeface="Century Gothic" panose="020B0502020202020204" pitchFamily="34" charset="0"/>
              </a:rPr>
              <a:t>C</a:t>
            </a:r>
            <a:r>
              <a:rPr lang="en-US" sz="6000" b="1" u="sng" dirty="0">
                <a:solidFill>
                  <a:srgbClr val="A53010"/>
                </a:solidFill>
                <a:effectLst>
                  <a:outerShdw blurRad="38100" dist="38100" dir="2700000" algn="tl">
                    <a:srgbClr val="000000">
                      <a:alpha val="43137"/>
                    </a:srgbClr>
                  </a:outerShdw>
                </a:effectLst>
                <a:latin typeface="Century Gothic" panose="020B0502020202020204" pitchFamily="34" charset="0"/>
              </a:rPr>
              <a:t>AUSES</a:t>
            </a:r>
            <a:endParaRPr lang="en-IN" sz="6000" b="1" u="sng" dirty="0">
              <a:solidFill>
                <a:srgbClr val="A5301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a:extLst>
              <a:ext uri="{FF2B5EF4-FFF2-40B4-BE49-F238E27FC236}">
                <a16:creationId xmlns:a16="http://schemas.microsoft.com/office/drawing/2014/main" id="{8B8A8275-1903-55D9-E187-C6A3B79601CC}"/>
              </a:ext>
            </a:extLst>
          </p:cNvPr>
          <p:cNvSpPr>
            <a:spLocks noGrp="1"/>
          </p:cNvSpPr>
          <p:nvPr>
            <p:ph idx="1"/>
          </p:nvPr>
        </p:nvSpPr>
        <p:spPr>
          <a:xfrm>
            <a:off x="2633358" y="2338874"/>
            <a:ext cx="8915400" cy="3777622"/>
          </a:xfrm>
        </p:spPr>
        <p:txBody>
          <a:bodyPr/>
          <a:lstStyle/>
          <a:p>
            <a:r>
              <a:rPr lang="en-US" dirty="0"/>
              <a:t>The earthquake was caused by the subduction of the Indian Plate beneath the Burma Plate. The sudden shift in tectonic plates generated massive tsunami waves that radiated across the Indian Ocean.</a:t>
            </a:r>
            <a:endParaRPr lang="en-US" dirty="0">
              <a:latin typeface="Century Gothic" panose="020B0502020202020204" pitchFamily="34" charset="0"/>
            </a:endParaRPr>
          </a:p>
          <a:p>
            <a:r>
              <a:rPr lang="en-US" dirty="0">
                <a:latin typeface="Century Gothic" panose="020B0502020202020204" pitchFamily="34" charset="0"/>
              </a:rPr>
              <a:t>On December 26, 2004, at 7:59 AM local time, an undersea earthquake with a magnitude of 9.1 struck off the coast of the Indonesian island of Sumatra. Over the next seven hours, a tsunami a series of immense ocean waves triggered by the quake reached out across the Indian Ocean, devastating coastal areas as far away as East Africa. Some locations reported that the waves had reached a height of 30 feet (9 </a:t>
            </a:r>
            <a:r>
              <a:rPr lang="en-US" dirty="0" err="1">
                <a:latin typeface="Century Gothic" panose="020B0502020202020204" pitchFamily="34" charset="0"/>
              </a:rPr>
              <a:t>metres</a:t>
            </a:r>
            <a:r>
              <a:rPr lang="en-US" dirty="0">
                <a:latin typeface="Century Gothic" panose="020B0502020202020204" pitchFamily="34" charset="0"/>
              </a:rPr>
              <a:t>) or more when they hit the shoreline.</a:t>
            </a:r>
            <a:endParaRPr lang="en-IN" dirty="0">
              <a:latin typeface="Century Gothic" panose="020B0502020202020204" pitchFamily="34" charset="0"/>
            </a:endParaRPr>
          </a:p>
        </p:txBody>
      </p:sp>
    </p:spTree>
    <p:extLst>
      <p:ext uri="{BB962C8B-B14F-4D97-AF65-F5344CB8AC3E}">
        <p14:creationId xmlns:p14="http://schemas.microsoft.com/office/powerpoint/2010/main" val="32905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A19F-CF97-1F03-CF5E-9BD336DA8E16}"/>
              </a:ext>
            </a:extLst>
          </p:cNvPr>
          <p:cNvSpPr>
            <a:spLocks noGrp="1"/>
          </p:cNvSpPr>
          <p:nvPr>
            <p:ph type="title"/>
          </p:nvPr>
        </p:nvSpPr>
        <p:spPr>
          <a:xfrm>
            <a:off x="5663682" y="875788"/>
            <a:ext cx="4297182" cy="1366528"/>
          </a:xfrm>
          <a:noFill/>
          <a:ln>
            <a:noFill/>
          </a:ln>
        </p:spPr>
        <p:txBody>
          <a:bodyPr>
            <a:normAutofit/>
          </a:bodyPr>
          <a:lstStyle/>
          <a:p>
            <a:pPr algn="r"/>
            <a:r>
              <a:rPr lang="en-US" sz="7200" u="sng" dirty="0">
                <a:effectLst>
                  <a:outerShdw blurRad="38100" dist="38100" dir="2700000" algn="tl">
                    <a:srgbClr val="000000">
                      <a:alpha val="43137"/>
                    </a:srgbClr>
                  </a:outerShdw>
                </a:effectLst>
                <a:latin typeface="Century Gothic" panose="020B0502020202020204" pitchFamily="34" charset="0"/>
              </a:rPr>
              <a:t>E</a:t>
            </a:r>
            <a:r>
              <a:rPr lang="en-US" sz="6000" b="1" u="sng" dirty="0">
                <a:solidFill>
                  <a:srgbClr val="A53010"/>
                </a:solidFill>
                <a:effectLst>
                  <a:outerShdw blurRad="38100" dist="38100" dir="2700000" algn="tl">
                    <a:srgbClr val="000000">
                      <a:alpha val="43137"/>
                    </a:srgbClr>
                  </a:outerShdw>
                </a:effectLst>
                <a:latin typeface="Century Gothic" panose="020B0502020202020204" pitchFamily="34" charset="0"/>
              </a:rPr>
              <a:t>FFECTS</a:t>
            </a:r>
            <a:endParaRPr lang="en-IN" sz="6000" b="1" u="sng" dirty="0">
              <a:solidFill>
                <a:srgbClr val="A5301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a:extLst>
              <a:ext uri="{FF2B5EF4-FFF2-40B4-BE49-F238E27FC236}">
                <a16:creationId xmlns:a16="http://schemas.microsoft.com/office/drawing/2014/main" id="{E5EA2974-3C2F-866A-2481-41E8EC829BF1}"/>
              </a:ext>
            </a:extLst>
          </p:cNvPr>
          <p:cNvSpPr>
            <a:spLocks noGrp="1"/>
          </p:cNvSpPr>
          <p:nvPr>
            <p:ph idx="1"/>
          </p:nvPr>
        </p:nvSpPr>
        <p:spPr>
          <a:xfrm>
            <a:off x="5766319" y="2313990"/>
            <a:ext cx="6204824" cy="3606561"/>
          </a:xfrm>
        </p:spPr>
        <p:txBody>
          <a:bodyPr/>
          <a:lstStyle/>
          <a:p>
            <a:pPr marL="0" indent="0" algn="ctr">
              <a:buNone/>
            </a:pPr>
            <a:r>
              <a:rPr lang="en-US" dirty="0">
                <a:latin typeface="Century Gothic" panose="020B0502020202020204" pitchFamily="34" charset="0"/>
              </a:rPr>
              <a:t>The tsunami caused one of the largest natural disasters in recorded history, killing at least 225,000 people across a dozen countries, with Indonesia, Sri Lanka, India, Maldives, and Thailand sustaining massive damage. Indonesian officials estimated that the death toll there alone ultimately exceeded 200,000, particularly in northern Sumatra’s Aceh province. Tens of thousands were reported dead or missing in Sri Lanka and India, a large number of them from the Indian Andaman and Nicobar Islands territory.</a:t>
            </a:r>
            <a:endParaRPr lang="en-IN" dirty="0">
              <a:latin typeface="Century Gothic" panose="020B0502020202020204" pitchFamily="34" charset="0"/>
            </a:endParaRPr>
          </a:p>
        </p:txBody>
      </p:sp>
      <p:sp>
        <p:nvSpPr>
          <p:cNvPr id="29" name="AutoShape 2" descr="What Was The Indian Ocean Tsunami of 2004?Meta Title - WorldAtlas">
            <a:extLst>
              <a:ext uri="{FF2B5EF4-FFF2-40B4-BE49-F238E27FC236}">
                <a16:creationId xmlns:a16="http://schemas.microsoft.com/office/drawing/2014/main" id="{50F81435-0A46-E563-DB9B-D69E9695734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0" name="AutoShape 4" descr="What Was The Indian Ocean Tsunami of 2004?Meta Title - WorldAtlas">
            <a:extLst>
              <a:ext uri="{FF2B5EF4-FFF2-40B4-BE49-F238E27FC236}">
                <a16:creationId xmlns:a16="http://schemas.microsoft.com/office/drawing/2014/main" id="{ADD0E936-26C2-528D-1E2A-FB331A3E016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43" name="Group 42">
            <a:extLst>
              <a:ext uri="{FF2B5EF4-FFF2-40B4-BE49-F238E27FC236}">
                <a16:creationId xmlns:a16="http://schemas.microsoft.com/office/drawing/2014/main" id="{3B641D4D-C9AA-D7CE-8868-D2281346D499}"/>
              </a:ext>
            </a:extLst>
          </p:cNvPr>
          <p:cNvGrpSpPr/>
          <p:nvPr/>
        </p:nvGrpSpPr>
        <p:grpSpPr>
          <a:xfrm>
            <a:off x="-321727" y="-84997"/>
            <a:ext cx="5829304" cy="7027993"/>
            <a:chOff x="-463419" y="-196428"/>
            <a:chExt cx="5829304" cy="7027993"/>
          </a:xfrm>
          <a:blipFill>
            <a:blip r:embed="rId2"/>
            <a:stretch>
              <a:fillRect/>
            </a:stretch>
          </a:blipFill>
        </p:grpSpPr>
        <p:sp>
          <p:nvSpPr>
            <p:cNvPr id="32" name="Hexagon 31">
              <a:extLst>
                <a:ext uri="{FF2B5EF4-FFF2-40B4-BE49-F238E27FC236}">
                  <a16:creationId xmlns:a16="http://schemas.microsoft.com/office/drawing/2014/main" id="{D21F24CA-EF7D-C610-4C6D-30FAD30304BE}"/>
                </a:ext>
              </a:extLst>
            </p:cNvPr>
            <p:cNvSpPr/>
            <p:nvPr/>
          </p:nvSpPr>
          <p:spPr>
            <a:xfrm>
              <a:off x="1795740" y="949896"/>
              <a:ext cx="1338195" cy="1105678"/>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2" name="Group 41">
              <a:extLst>
                <a:ext uri="{FF2B5EF4-FFF2-40B4-BE49-F238E27FC236}">
                  <a16:creationId xmlns:a16="http://schemas.microsoft.com/office/drawing/2014/main" id="{C4CC2F36-65E3-174B-6621-008DBB32F7DC}"/>
                </a:ext>
              </a:extLst>
            </p:cNvPr>
            <p:cNvGrpSpPr/>
            <p:nvPr/>
          </p:nvGrpSpPr>
          <p:grpSpPr>
            <a:xfrm>
              <a:off x="-463419" y="-196428"/>
              <a:ext cx="5829304" cy="7027993"/>
              <a:chOff x="-463419" y="-196428"/>
              <a:chExt cx="5829304" cy="7027993"/>
            </a:xfrm>
            <a:grpFill/>
          </p:grpSpPr>
          <p:sp>
            <p:nvSpPr>
              <p:cNvPr id="12" name="Hexagon 11">
                <a:extLst>
                  <a:ext uri="{FF2B5EF4-FFF2-40B4-BE49-F238E27FC236}">
                    <a16:creationId xmlns:a16="http://schemas.microsoft.com/office/drawing/2014/main" id="{E609BEE8-2EBB-807C-273F-16A88A38EE45}"/>
                  </a:ext>
                </a:extLst>
              </p:cNvPr>
              <p:cNvSpPr/>
              <p:nvPr/>
            </p:nvSpPr>
            <p:spPr>
              <a:xfrm>
                <a:off x="-463419" y="955610"/>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Hexagon 12">
                <a:extLst>
                  <a:ext uri="{FF2B5EF4-FFF2-40B4-BE49-F238E27FC236}">
                    <a16:creationId xmlns:a16="http://schemas.microsoft.com/office/drawing/2014/main" id="{9BB975AB-5BD7-2E74-CAD5-E639F7012F81}"/>
                  </a:ext>
                </a:extLst>
              </p:cNvPr>
              <p:cNvSpPr/>
              <p:nvPr/>
            </p:nvSpPr>
            <p:spPr>
              <a:xfrm>
                <a:off x="-463419" y="2117271"/>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Hexagon 13">
                <a:extLst>
                  <a:ext uri="{FF2B5EF4-FFF2-40B4-BE49-F238E27FC236}">
                    <a16:creationId xmlns:a16="http://schemas.microsoft.com/office/drawing/2014/main" id="{50A79AF8-A8D6-3260-6B17-6B93A9C70977}"/>
                  </a:ext>
                </a:extLst>
              </p:cNvPr>
              <p:cNvSpPr/>
              <p:nvPr/>
            </p:nvSpPr>
            <p:spPr>
              <a:xfrm>
                <a:off x="682692" y="1545676"/>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Hexagon 14">
                <a:extLst>
                  <a:ext uri="{FF2B5EF4-FFF2-40B4-BE49-F238E27FC236}">
                    <a16:creationId xmlns:a16="http://schemas.microsoft.com/office/drawing/2014/main" id="{8E3B29F6-0DB7-6343-F4CA-88450A5E7C64}"/>
                  </a:ext>
                </a:extLst>
              </p:cNvPr>
              <p:cNvSpPr/>
              <p:nvPr/>
            </p:nvSpPr>
            <p:spPr>
              <a:xfrm>
                <a:off x="1783703" y="2143033"/>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Hexagon 15">
                <a:extLst>
                  <a:ext uri="{FF2B5EF4-FFF2-40B4-BE49-F238E27FC236}">
                    <a16:creationId xmlns:a16="http://schemas.microsoft.com/office/drawing/2014/main" id="{697C35AF-EF56-B2E6-4CD0-3C0C82FD9377}"/>
                  </a:ext>
                </a:extLst>
              </p:cNvPr>
              <p:cNvSpPr/>
              <p:nvPr/>
            </p:nvSpPr>
            <p:spPr>
              <a:xfrm>
                <a:off x="1742491" y="3295456"/>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Hexagon 16">
                <a:extLst>
                  <a:ext uri="{FF2B5EF4-FFF2-40B4-BE49-F238E27FC236}">
                    <a16:creationId xmlns:a16="http://schemas.microsoft.com/office/drawing/2014/main" id="{B134ED57-0DE2-A491-BFCD-EC2E09F4A371}"/>
                  </a:ext>
                </a:extLst>
              </p:cNvPr>
              <p:cNvSpPr/>
              <p:nvPr/>
            </p:nvSpPr>
            <p:spPr>
              <a:xfrm>
                <a:off x="637592" y="2724927"/>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Hexagon 17">
                <a:extLst>
                  <a:ext uri="{FF2B5EF4-FFF2-40B4-BE49-F238E27FC236}">
                    <a16:creationId xmlns:a16="http://schemas.microsoft.com/office/drawing/2014/main" id="{5001CB8F-D6AD-5AEE-4A8C-70B4A888637D}"/>
                  </a:ext>
                </a:extLst>
              </p:cNvPr>
              <p:cNvSpPr/>
              <p:nvPr/>
            </p:nvSpPr>
            <p:spPr>
              <a:xfrm>
                <a:off x="1748712" y="4461199"/>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Hexagon 18">
                <a:extLst>
                  <a:ext uri="{FF2B5EF4-FFF2-40B4-BE49-F238E27FC236}">
                    <a16:creationId xmlns:a16="http://schemas.microsoft.com/office/drawing/2014/main" id="{8AB9EE01-E1B0-D164-C833-F47468640524}"/>
                  </a:ext>
                </a:extLst>
              </p:cNvPr>
              <p:cNvSpPr/>
              <p:nvPr/>
            </p:nvSpPr>
            <p:spPr>
              <a:xfrm>
                <a:off x="-463419" y="3323253"/>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Hexagon 19">
                <a:extLst>
                  <a:ext uri="{FF2B5EF4-FFF2-40B4-BE49-F238E27FC236}">
                    <a16:creationId xmlns:a16="http://schemas.microsoft.com/office/drawing/2014/main" id="{41D5E37F-CD6A-8002-E300-C89CFF22DF30}"/>
                  </a:ext>
                </a:extLst>
              </p:cNvPr>
              <p:cNvSpPr/>
              <p:nvPr/>
            </p:nvSpPr>
            <p:spPr>
              <a:xfrm>
                <a:off x="632927" y="3892809"/>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Hexagon 20">
                <a:extLst>
                  <a:ext uri="{FF2B5EF4-FFF2-40B4-BE49-F238E27FC236}">
                    <a16:creationId xmlns:a16="http://schemas.microsoft.com/office/drawing/2014/main" id="{AF8015FD-80F4-2FE6-D536-F9394EF88BB8}"/>
                  </a:ext>
                </a:extLst>
              </p:cNvPr>
              <p:cNvSpPr/>
              <p:nvPr/>
            </p:nvSpPr>
            <p:spPr>
              <a:xfrm>
                <a:off x="-457200" y="4529235"/>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Hexagon 22">
                <a:extLst>
                  <a:ext uri="{FF2B5EF4-FFF2-40B4-BE49-F238E27FC236}">
                    <a16:creationId xmlns:a16="http://schemas.microsoft.com/office/drawing/2014/main" id="{10830450-3DC8-290B-411E-5D495C572DD3}"/>
                  </a:ext>
                </a:extLst>
              </p:cNvPr>
              <p:cNvSpPr/>
              <p:nvPr/>
            </p:nvSpPr>
            <p:spPr>
              <a:xfrm>
                <a:off x="658585" y="5074103"/>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Hexagon 23">
                <a:extLst>
                  <a:ext uri="{FF2B5EF4-FFF2-40B4-BE49-F238E27FC236}">
                    <a16:creationId xmlns:a16="http://schemas.microsoft.com/office/drawing/2014/main" id="{0276CDDC-DD50-5967-4E1A-81569964991E}"/>
                  </a:ext>
                </a:extLst>
              </p:cNvPr>
              <p:cNvSpPr/>
              <p:nvPr/>
            </p:nvSpPr>
            <p:spPr>
              <a:xfrm>
                <a:off x="-457200" y="5725887"/>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Hexagon 24">
                <a:extLst>
                  <a:ext uri="{FF2B5EF4-FFF2-40B4-BE49-F238E27FC236}">
                    <a16:creationId xmlns:a16="http://schemas.microsoft.com/office/drawing/2014/main" id="{DEE2941A-0D09-9ED5-AE29-B1EE1E0AFFC8}"/>
                  </a:ext>
                </a:extLst>
              </p:cNvPr>
              <p:cNvSpPr/>
              <p:nvPr/>
            </p:nvSpPr>
            <p:spPr>
              <a:xfrm>
                <a:off x="2873053" y="3875123"/>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Hexagon 25">
                <a:extLst>
                  <a:ext uri="{FF2B5EF4-FFF2-40B4-BE49-F238E27FC236}">
                    <a16:creationId xmlns:a16="http://schemas.microsoft.com/office/drawing/2014/main" id="{937DC204-2D5C-CB4F-27CB-BE3E0A167DF7}"/>
                  </a:ext>
                </a:extLst>
              </p:cNvPr>
              <p:cNvSpPr/>
              <p:nvPr/>
            </p:nvSpPr>
            <p:spPr>
              <a:xfrm>
                <a:off x="2888601" y="2724927"/>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Hexagon 26">
                <a:extLst>
                  <a:ext uri="{FF2B5EF4-FFF2-40B4-BE49-F238E27FC236}">
                    <a16:creationId xmlns:a16="http://schemas.microsoft.com/office/drawing/2014/main" id="{EA5D602D-56B3-555F-067F-56C2B6AE5AFF}"/>
                  </a:ext>
                </a:extLst>
              </p:cNvPr>
              <p:cNvSpPr/>
              <p:nvPr/>
            </p:nvSpPr>
            <p:spPr>
              <a:xfrm>
                <a:off x="4003615" y="3322284"/>
                <a:ext cx="1362270" cy="1105678"/>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Hexagon 30">
                <a:extLst>
                  <a:ext uri="{FF2B5EF4-FFF2-40B4-BE49-F238E27FC236}">
                    <a16:creationId xmlns:a16="http://schemas.microsoft.com/office/drawing/2014/main" id="{A7431890-7FF1-5AB7-6A50-4E6E2E092B66}"/>
                  </a:ext>
                </a:extLst>
              </p:cNvPr>
              <p:cNvSpPr/>
              <p:nvPr/>
            </p:nvSpPr>
            <p:spPr>
              <a:xfrm>
                <a:off x="670622" y="399377"/>
                <a:ext cx="1338195" cy="1105678"/>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Hexagon 32">
                <a:extLst>
                  <a:ext uri="{FF2B5EF4-FFF2-40B4-BE49-F238E27FC236}">
                    <a16:creationId xmlns:a16="http://schemas.microsoft.com/office/drawing/2014/main" id="{79C2DCCB-0A3D-5638-82E8-7CD6F3FC4413}"/>
                  </a:ext>
                </a:extLst>
              </p:cNvPr>
              <p:cNvSpPr/>
              <p:nvPr/>
            </p:nvSpPr>
            <p:spPr>
              <a:xfrm>
                <a:off x="3992323" y="2142640"/>
                <a:ext cx="1338195" cy="1105678"/>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Hexagon 33">
                <a:extLst>
                  <a:ext uri="{FF2B5EF4-FFF2-40B4-BE49-F238E27FC236}">
                    <a16:creationId xmlns:a16="http://schemas.microsoft.com/office/drawing/2014/main" id="{1D753B1E-4B79-7E35-AB7E-F009A0424CF8}"/>
                  </a:ext>
                </a:extLst>
              </p:cNvPr>
              <p:cNvSpPr/>
              <p:nvPr/>
            </p:nvSpPr>
            <p:spPr>
              <a:xfrm>
                <a:off x="2897128" y="1535735"/>
                <a:ext cx="1338195" cy="1105678"/>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Hexagon 34">
                <a:extLst>
                  <a:ext uri="{FF2B5EF4-FFF2-40B4-BE49-F238E27FC236}">
                    <a16:creationId xmlns:a16="http://schemas.microsoft.com/office/drawing/2014/main" id="{F0B0D782-F90A-A8AF-A0FF-A9827C90AA63}"/>
                  </a:ext>
                </a:extLst>
              </p:cNvPr>
              <p:cNvSpPr/>
              <p:nvPr/>
            </p:nvSpPr>
            <p:spPr>
              <a:xfrm>
                <a:off x="-424241" y="-196428"/>
                <a:ext cx="1338195" cy="1105678"/>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Hexagon 35">
                <a:extLst>
                  <a:ext uri="{FF2B5EF4-FFF2-40B4-BE49-F238E27FC236}">
                    <a16:creationId xmlns:a16="http://schemas.microsoft.com/office/drawing/2014/main" id="{015EE71D-C0C7-6E33-FE6F-D2829F8CA265}"/>
                  </a:ext>
                </a:extLst>
              </p:cNvPr>
              <p:cNvSpPr/>
              <p:nvPr/>
            </p:nvSpPr>
            <p:spPr>
              <a:xfrm>
                <a:off x="3987275" y="4485543"/>
                <a:ext cx="1338195" cy="1105678"/>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Hexagon 36">
                <a:extLst>
                  <a:ext uri="{FF2B5EF4-FFF2-40B4-BE49-F238E27FC236}">
                    <a16:creationId xmlns:a16="http://schemas.microsoft.com/office/drawing/2014/main" id="{7502A1F7-0AD1-FB47-7AAA-374176A63FA5}"/>
                  </a:ext>
                </a:extLst>
              </p:cNvPr>
              <p:cNvSpPr/>
              <p:nvPr/>
            </p:nvSpPr>
            <p:spPr>
              <a:xfrm>
                <a:off x="2863564" y="5016568"/>
                <a:ext cx="1338195" cy="1105678"/>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Hexagon 37">
                <a:extLst>
                  <a:ext uri="{FF2B5EF4-FFF2-40B4-BE49-F238E27FC236}">
                    <a16:creationId xmlns:a16="http://schemas.microsoft.com/office/drawing/2014/main" id="{4DE53779-0747-4B09-AF22-1536277FCB35}"/>
                  </a:ext>
                </a:extLst>
              </p:cNvPr>
              <p:cNvSpPr/>
              <p:nvPr/>
            </p:nvSpPr>
            <p:spPr>
              <a:xfrm>
                <a:off x="1766968" y="5611998"/>
                <a:ext cx="1338195" cy="1105678"/>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Hexagon 38">
                <a:extLst>
                  <a:ext uri="{FF2B5EF4-FFF2-40B4-BE49-F238E27FC236}">
                    <a16:creationId xmlns:a16="http://schemas.microsoft.com/office/drawing/2014/main" id="{1267A748-DA62-3233-EE46-56EBA88EBD0A}"/>
                  </a:ext>
                </a:extLst>
              </p:cNvPr>
              <p:cNvSpPr/>
              <p:nvPr/>
            </p:nvSpPr>
            <p:spPr>
              <a:xfrm>
                <a:off x="4000070" y="945913"/>
                <a:ext cx="1338195" cy="1105678"/>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Hexagon 39">
                <a:extLst>
                  <a:ext uri="{FF2B5EF4-FFF2-40B4-BE49-F238E27FC236}">
                    <a16:creationId xmlns:a16="http://schemas.microsoft.com/office/drawing/2014/main" id="{5AFC0482-DAEB-ED85-CE65-674B6B7B6E55}"/>
                  </a:ext>
                </a:extLst>
              </p:cNvPr>
              <p:cNvSpPr/>
              <p:nvPr/>
            </p:nvSpPr>
            <p:spPr>
              <a:xfrm>
                <a:off x="2874952" y="373685"/>
                <a:ext cx="1338195" cy="1105678"/>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Hexagon 40">
                <a:extLst>
                  <a:ext uri="{FF2B5EF4-FFF2-40B4-BE49-F238E27FC236}">
                    <a16:creationId xmlns:a16="http://schemas.microsoft.com/office/drawing/2014/main" id="{9C42AE82-25C6-CCB0-DC9E-969B6FFD5CBE}"/>
                  </a:ext>
                </a:extLst>
              </p:cNvPr>
              <p:cNvSpPr/>
              <p:nvPr/>
            </p:nvSpPr>
            <p:spPr>
              <a:xfrm>
                <a:off x="1772787" y="-186884"/>
                <a:ext cx="1338195" cy="1105678"/>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Tree>
    <p:extLst>
      <p:ext uri="{BB962C8B-B14F-4D97-AF65-F5344CB8AC3E}">
        <p14:creationId xmlns:p14="http://schemas.microsoft.com/office/powerpoint/2010/main" val="122630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0AFA-E60E-820E-8DE3-D451C5438674}"/>
              </a:ext>
            </a:extLst>
          </p:cNvPr>
          <p:cNvSpPr>
            <a:spLocks noGrp="1"/>
          </p:cNvSpPr>
          <p:nvPr>
            <p:ph type="title"/>
          </p:nvPr>
        </p:nvSpPr>
        <p:spPr>
          <a:xfrm>
            <a:off x="-846847" y="2551738"/>
            <a:ext cx="45719" cy="45719"/>
          </a:xfrm>
        </p:spPr>
        <p:txBody>
          <a:bodyPr>
            <a:normAutofit fontScale="90000"/>
          </a:bodyPr>
          <a:lstStyle/>
          <a:p>
            <a:endParaRPr lang="en-IN" dirty="0"/>
          </a:p>
        </p:txBody>
      </p:sp>
      <p:sp>
        <p:nvSpPr>
          <p:cNvPr id="4" name="Text Placeholder 3">
            <a:extLst>
              <a:ext uri="{FF2B5EF4-FFF2-40B4-BE49-F238E27FC236}">
                <a16:creationId xmlns:a16="http://schemas.microsoft.com/office/drawing/2014/main" id="{EE20EC38-6335-CE34-ED6F-987D74E176EA}"/>
              </a:ext>
            </a:extLst>
          </p:cNvPr>
          <p:cNvSpPr>
            <a:spLocks noGrp="1"/>
          </p:cNvSpPr>
          <p:nvPr>
            <p:ph type="body" sz="half" idx="2"/>
          </p:nvPr>
        </p:nvSpPr>
        <p:spPr>
          <a:xfrm>
            <a:off x="324702" y="645118"/>
            <a:ext cx="5412689" cy="5728625"/>
          </a:xfrm>
        </p:spPr>
        <p:txBody>
          <a:bodyPr>
            <a:normAutofit/>
          </a:bodyPr>
          <a:lstStyle/>
          <a:p>
            <a:pPr algn="just"/>
            <a:r>
              <a:rPr lang="en-US" sz="1600" dirty="0">
                <a:solidFill>
                  <a:schemeClr val="tx1"/>
                </a:solidFill>
                <a:latin typeface="Century Gothic" panose="020B0502020202020204" pitchFamily="34" charset="0"/>
              </a:rPr>
              <a:t>The tsunami left both the people and government of India in a state of heightened alert. On 30 December 2004, four days after the tsunami, Terra Research notified the India government that its sensors indicated there was a possibility of 7.9 to 8.1 magnitude tectonic shift in the next 12 hours between Sumatra and New Zealand. In response, the Indian Minister of Home Affairs announced that a fresh onslaught of deadly tsunami was likely along the southern Indian coast and the Andaman and Nicobar Islands, even as there was no sign of turbulence in the region. The announcement generated panic in the Indian Ocean region and caused thousands to flee their homes, which resulted in jammed roads. The announcement was a false alarm, and the Home Affairs minister withdrew their announcement. On further investigation, the India government learned that the consulting company Terra Research was run from the home of a self-described earthquake forecaster who had no telephone listing and maintained a website where he sold copies of his detection system</a:t>
            </a:r>
            <a:endParaRPr lang="en-IN" sz="1600" dirty="0">
              <a:solidFill>
                <a:schemeClr val="tx1"/>
              </a:solidFill>
              <a:latin typeface="Century Gothic" panose="020B0502020202020204" pitchFamily="34" charset="0"/>
            </a:endParaRPr>
          </a:p>
        </p:txBody>
      </p:sp>
      <p:pic>
        <p:nvPicPr>
          <p:cNvPr id="2050" name="Picture 2" descr="2004 Indian Ocean tsunami - Times of India">
            <a:extLst>
              <a:ext uri="{FF2B5EF4-FFF2-40B4-BE49-F238E27FC236}">
                <a16:creationId xmlns:a16="http://schemas.microsoft.com/office/drawing/2014/main" id="{FA004864-B2BF-5490-95C3-A6EB6E0996B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207" t="71" r="8893" b="-71"/>
          <a:stretch/>
        </p:blipFill>
        <p:spPr bwMode="auto">
          <a:xfrm>
            <a:off x="6260842" y="242596"/>
            <a:ext cx="283650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2004 Indian Ocean Tsunami History and Its Aftermath">
            <a:extLst>
              <a:ext uri="{FF2B5EF4-FFF2-40B4-BE49-F238E27FC236}">
                <a16:creationId xmlns:a16="http://schemas.microsoft.com/office/drawing/2014/main" id="{E001220B-DC9A-EBDF-DEA8-9C91682C3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479" y="2110820"/>
            <a:ext cx="3449735" cy="24632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3 lakh people lost in a day: Asia remembers devastating 2004 tsunami">
            <a:extLst>
              <a:ext uri="{FF2B5EF4-FFF2-40B4-BE49-F238E27FC236}">
                <a16:creationId xmlns:a16="http://schemas.microsoft.com/office/drawing/2014/main" id="{AC373F1C-178A-F9FC-115F-1DFC61820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842" y="4870701"/>
            <a:ext cx="3308514" cy="185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46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81137E-2B41-FF36-3DB1-AD7085C1F9BB}"/>
              </a:ext>
            </a:extLst>
          </p:cNvPr>
          <p:cNvPicPr>
            <a:picLocks noChangeAspect="1"/>
          </p:cNvPicPr>
          <p:nvPr/>
        </p:nvPicPr>
        <p:blipFill rotWithShape="1">
          <a:blip r:embed="rId2"/>
          <a:srcRect l="1216" t="1301" r="8490"/>
          <a:stretch/>
        </p:blipFill>
        <p:spPr>
          <a:xfrm>
            <a:off x="1244081" y="1032480"/>
            <a:ext cx="9703838" cy="5383763"/>
          </a:xfrm>
          <a:prstGeom prst="rect">
            <a:avLst/>
          </a:prstGeom>
        </p:spPr>
      </p:pic>
      <p:sp>
        <p:nvSpPr>
          <p:cNvPr id="4" name="Rectangle 3">
            <a:extLst>
              <a:ext uri="{FF2B5EF4-FFF2-40B4-BE49-F238E27FC236}">
                <a16:creationId xmlns:a16="http://schemas.microsoft.com/office/drawing/2014/main" id="{EB56832E-13D0-8AD4-8B35-6186F54D5B84}"/>
              </a:ext>
            </a:extLst>
          </p:cNvPr>
          <p:cNvSpPr/>
          <p:nvPr/>
        </p:nvSpPr>
        <p:spPr>
          <a:xfrm>
            <a:off x="6913985" y="1119672"/>
            <a:ext cx="139958" cy="130629"/>
          </a:xfrm>
          <a:prstGeom prst="rect">
            <a:avLst/>
          </a:prstGeom>
          <a:solidFill>
            <a:srgbClr val="EAECF0"/>
          </a:solidFill>
          <a:ln>
            <a:solidFill>
              <a:srgbClr val="EAEC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76A388E8-31C2-B739-3CBF-64E8282D4400}"/>
              </a:ext>
            </a:extLst>
          </p:cNvPr>
          <p:cNvSpPr/>
          <p:nvPr/>
        </p:nvSpPr>
        <p:spPr>
          <a:xfrm>
            <a:off x="3572847" y="4873690"/>
            <a:ext cx="139958" cy="130629"/>
          </a:xfrm>
          <a:prstGeom prst="rect">
            <a:avLst/>
          </a:prstGeom>
          <a:solidFill>
            <a:srgbClr val="F8F9FA"/>
          </a:solidFill>
          <a:ln>
            <a:solidFill>
              <a:srgbClr val="F8F9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420DBDFE-EA0D-D706-6522-A1710F473E67}"/>
              </a:ext>
            </a:extLst>
          </p:cNvPr>
          <p:cNvSpPr/>
          <p:nvPr/>
        </p:nvSpPr>
        <p:spPr>
          <a:xfrm>
            <a:off x="3946072" y="1719943"/>
            <a:ext cx="139958" cy="130629"/>
          </a:xfrm>
          <a:prstGeom prst="rect">
            <a:avLst/>
          </a:prstGeom>
          <a:solidFill>
            <a:srgbClr val="F8F9FA"/>
          </a:solidFill>
          <a:ln>
            <a:solidFill>
              <a:srgbClr val="F8F9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17C7D12B-CBBC-DCE9-E0F4-436E8E571721}"/>
              </a:ext>
            </a:extLst>
          </p:cNvPr>
          <p:cNvSpPr/>
          <p:nvPr/>
        </p:nvSpPr>
        <p:spPr>
          <a:xfrm>
            <a:off x="3876868" y="2379306"/>
            <a:ext cx="200610" cy="169023"/>
          </a:xfrm>
          <a:prstGeom prst="rect">
            <a:avLst/>
          </a:prstGeom>
          <a:solidFill>
            <a:srgbClr val="F8F9FA"/>
          </a:solidFill>
          <a:ln>
            <a:solidFill>
              <a:srgbClr val="F8F9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A71C2A87-C0F5-26FC-C569-F1DD1F93C500}"/>
              </a:ext>
            </a:extLst>
          </p:cNvPr>
          <p:cNvSpPr/>
          <p:nvPr/>
        </p:nvSpPr>
        <p:spPr>
          <a:xfrm>
            <a:off x="2746311" y="1119672"/>
            <a:ext cx="139958" cy="130629"/>
          </a:xfrm>
          <a:prstGeom prst="rect">
            <a:avLst/>
          </a:prstGeom>
          <a:solidFill>
            <a:srgbClr val="EAECF0"/>
          </a:solidFill>
          <a:ln>
            <a:solidFill>
              <a:srgbClr val="EAEC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C49F99D6-43A8-5630-EFA5-6E90613D6B8C}"/>
              </a:ext>
            </a:extLst>
          </p:cNvPr>
          <p:cNvSpPr txBox="1"/>
          <p:nvPr/>
        </p:nvSpPr>
        <p:spPr>
          <a:xfrm>
            <a:off x="2531705" y="320459"/>
            <a:ext cx="7386735" cy="646331"/>
          </a:xfrm>
          <a:prstGeom prst="rect">
            <a:avLst/>
          </a:prstGeom>
          <a:noFill/>
        </p:spPr>
        <p:txBody>
          <a:bodyPr wrap="square" rtlCol="0">
            <a:spAutoFit/>
          </a:bodyPr>
          <a:lstStyle/>
          <a:p>
            <a:pPr algn="ctr"/>
            <a:r>
              <a:rPr lang="en-US" sz="3600" dirty="0"/>
              <a:t>T</a:t>
            </a:r>
            <a:r>
              <a:rPr lang="en-US" sz="2400" dirty="0">
                <a:solidFill>
                  <a:srgbClr val="A53010"/>
                </a:solidFill>
              </a:rPr>
              <a:t>able of </a:t>
            </a:r>
            <a:r>
              <a:rPr lang="en-US" sz="2400" dirty="0"/>
              <a:t>C</a:t>
            </a:r>
            <a:r>
              <a:rPr lang="en-US" sz="2400" dirty="0">
                <a:solidFill>
                  <a:srgbClr val="A53010"/>
                </a:solidFill>
              </a:rPr>
              <a:t>ountries that were directly affected</a:t>
            </a:r>
            <a:endParaRPr lang="en-IN" sz="2400" dirty="0">
              <a:solidFill>
                <a:srgbClr val="A53010"/>
              </a:solidFill>
            </a:endParaRPr>
          </a:p>
        </p:txBody>
      </p:sp>
    </p:spTree>
    <p:extLst>
      <p:ext uri="{BB962C8B-B14F-4D97-AF65-F5344CB8AC3E}">
        <p14:creationId xmlns:p14="http://schemas.microsoft.com/office/powerpoint/2010/main" val="251082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7BAD-A548-401C-0EAC-62B0149D31B7}"/>
              </a:ext>
            </a:extLst>
          </p:cNvPr>
          <p:cNvSpPr>
            <a:spLocks noGrp="1"/>
          </p:cNvSpPr>
          <p:nvPr>
            <p:ph type="title"/>
          </p:nvPr>
        </p:nvSpPr>
        <p:spPr>
          <a:xfrm>
            <a:off x="247864" y="907529"/>
            <a:ext cx="8911687" cy="850127"/>
          </a:xfrm>
          <a:noFill/>
          <a:ln>
            <a:noFill/>
          </a:ln>
        </p:spPr>
        <p:txBody>
          <a:bodyPr>
            <a:noAutofit/>
          </a:bodyPr>
          <a:lstStyle/>
          <a:p>
            <a:r>
              <a:rPr lang="en-IN" sz="5300" dirty="0">
                <a:latin typeface="Century Gothic" panose="020B0502020202020204" pitchFamily="34" charset="0"/>
              </a:rPr>
              <a:t>E</a:t>
            </a:r>
            <a:r>
              <a:rPr lang="en-IN" sz="4400" b="1" i="0" dirty="0">
                <a:solidFill>
                  <a:srgbClr val="A53010"/>
                </a:solidFill>
                <a:effectLst/>
                <a:latin typeface="Century Gothic" panose="020B0502020202020204" pitchFamily="34" charset="0"/>
              </a:rPr>
              <a:t>nvironmental </a:t>
            </a:r>
            <a:r>
              <a:rPr lang="en-IN" sz="6000" dirty="0">
                <a:latin typeface="Century Gothic" panose="020B0502020202020204" pitchFamily="34" charset="0"/>
              </a:rPr>
              <a:t>I</a:t>
            </a:r>
            <a:r>
              <a:rPr lang="en-IN" sz="4400" b="1" i="0" dirty="0">
                <a:solidFill>
                  <a:srgbClr val="A53010"/>
                </a:solidFill>
                <a:effectLst/>
                <a:latin typeface="Century Gothic" panose="020B0502020202020204" pitchFamily="34" charset="0"/>
              </a:rPr>
              <a:t>mpact</a:t>
            </a:r>
            <a:br>
              <a:rPr lang="en-IN" b="1" i="0" dirty="0">
                <a:solidFill>
                  <a:srgbClr val="000000"/>
                </a:solidFill>
                <a:effectLst/>
                <a:latin typeface="Century Gothic" panose="020B0502020202020204" pitchFamily="34" charset="0"/>
              </a:rPr>
            </a:br>
            <a:endParaRPr lang="en-IN"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EFE1981-71FF-9353-C9D8-10997A635207}"/>
              </a:ext>
            </a:extLst>
          </p:cNvPr>
          <p:cNvSpPr>
            <a:spLocks noGrp="1"/>
          </p:cNvSpPr>
          <p:nvPr>
            <p:ph idx="1"/>
          </p:nvPr>
        </p:nvSpPr>
        <p:spPr>
          <a:xfrm>
            <a:off x="3034004" y="2309047"/>
            <a:ext cx="8915400" cy="4185059"/>
          </a:xfrm>
        </p:spPr>
        <p:txBody>
          <a:bodyPr>
            <a:normAutofit fontScale="92500" lnSpcReduction="20000"/>
          </a:bodyPr>
          <a:lstStyle/>
          <a:p>
            <a:r>
              <a:rPr lang="en-US" dirty="0">
                <a:latin typeface="Century Gothic" panose="020B0502020202020204" pitchFamily="34" charset="0"/>
              </a:rPr>
              <a:t>Beyond the heavy toll on human lives, the Indian Ocean earthquake caused an enormous environmental impact that affected the region for many years. Severe damage was inflicted on ecosystems such as mangroves, coral reefs, forests, coastal wetlands, vegetation, sand dunes and rock formations, animal and plant biodiversity and groundwater. Also, the spread of solid and liquid waste and industrial chemicals, water pollution and the destruction of sewage collectors and treatment plants threatened the environment even further, in untold ways. The environmental impact took a long time and significant resources to assess.</a:t>
            </a:r>
          </a:p>
          <a:p>
            <a:endParaRPr lang="en-US" dirty="0">
              <a:latin typeface="Century Gothic" panose="020B0502020202020204" pitchFamily="34" charset="0"/>
            </a:endParaRPr>
          </a:p>
          <a:p>
            <a:r>
              <a:rPr lang="en-US" dirty="0">
                <a:latin typeface="Century Gothic" panose="020B0502020202020204" pitchFamily="34" charset="0"/>
              </a:rPr>
              <a:t>The main effect was caused by poisoning of the freshwater supplies and of the soil by saltwater infiltration and a deposit of a salt layer over arable land. In the Maldives, 16 to 17 coral reef atolls that were overcome by sea waves are without fresh water and could be rendered uninhabitable for decades. Uncountable wells that served communities were invaded by sea, sand, and earth; and aquifers were invaded through porous rock. On the island's east coast, the tsunami contaminated wells on which many villagers relied for drinking water.</a:t>
            </a:r>
            <a:endParaRPr lang="en-IN" dirty="0">
              <a:latin typeface="Century Gothic" panose="020B0502020202020204" pitchFamily="34" charset="0"/>
            </a:endParaRPr>
          </a:p>
        </p:txBody>
      </p:sp>
    </p:spTree>
    <p:extLst>
      <p:ext uri="{BB962C8B-B14F-4D97-AF65-F5344CB8AC3E}">
        <p14:creationId xmlns:p14="http://schemas.microsoft.com/office/powerpoint/2010/main" val="80875034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284</TotalTime>
  <Words>1267</Words>
  <Application>Microsoft Office PowerPoint</Application>
  <PresentationFormat>Widescreen</PresentationFormat>
  <Paragraphs>57</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Bahnschrift Condensed</vt:lpstr>
      <vt:lpstr>Century Gothic</vt:lpstr>
      <vt:lpstr>Gill Sans MT</vt:lpstr>
      <vt:lpstr>Wingdings 3</vt:lpstr>
      <vt:lpstr>Parcel</vt:lpstr>
      <vt:lpstr>Wisp</vt:lpstr>
      <vt:lpstr>PRESENTATION   CASE STUDY on  any natural disaster</vt:lpstr>
      <vt:lpstr> Indian Ocean Tsunami (2004) </vt:lpstr>
      <vt:lpstr>PowerPoint Presentation</vt:lpstr>
      <vt:lpstr>PowerPoint Presentation</vt:lpstr>
      <vt:lpstr>CAUSES</vt:lpstr>
      <vt:lpstr>EFFECTS</vt:lpstr>
      <vt:lpstr>PowerPoint Presentation</vt:lpstr>
      <vt:lpstr>PowerPoint Presentation</vt:lpstr>
      <vt:lpstr>Environmental Impact </vt:lpstr>
      <vt:lpstr>Economic Impact  </vt:lpstr>
      <vt:lpstr>Humanitarian Response  </vt:lpstr>
      <vt:lpstr>PowerPoint Presentation</vt:lpstr>
      <vt:lpstr>Preventive Measures </vt:lpstr>
      <vt:lpstr>Conclusion and Key Takeaways </vt:lpstr>
      <vt:lpstr>Thanks for being till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  Indian Ocean Tsunami (2004) </dc:title>
  <dc:creator>prabhneetkaur18@gmail.com</dc:creator>
  <cp:lastModifiedBy>prabhneetkaur18@gmail.com</cp:lastModifiedBy>
  <cp:revision>19</cp:revision>
  <dcterms:created xsi:type="dcterms:W3CDTF">2023-10-27T14:13:52Z</dcterms:created>
  <dcterms:modified xsi:type="dcterms:W3CDTF">2023-10-27T18:58:38Z</dcterms:modified>
</cp:coreProperties>
</file>